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7" r:id="rId3"/>
    <p:sldId id="258" r:id="rId4"/>
    <p:sldId id="308" r:id="rId5"/>
    <p:sldId id="267" r:id="rId6"/>
    <p:sldId id="262" r:id="rId7"/>
    <p:sldId id="273" r:id="rId8"/>
    <p:sldId id="261" r:id="rId9"/>
    <p:sldId id="309" r:id="rId10"/>
    <p:sldId id="260" r:id="rId11"/>
    <p:sldId id="310" r:id="rId12"/>
    <p:sldId id="269" r:id="rId13"/>
    <p:sldId id="263" r:id="rId14"/>
    <p:sldId id="311" r:id="rId15"/>
    <p:sldId id="283" r:id="rId16"/>
    <p:sldId id="294" r:id="rId17"/>
    <p:sldId id="312" r:id="rId18"/>
    <p:sldId id="295" r:id="rId19"/>
    <p:sldId id="313" r:id="rId20"/>
    <p:sldId id="282" r:id="rId21"/>
    <p:sldId id="281" r:id="rId22"/>
    <p:sldId id="297" r:id="rId23"/>
    <p:sldId id="315" r:id="rId24"/>
    <p:sldId id="299" r:id="rId25"/>
  </p:sldIdLst>
  <p:sldSz cx="9144000" cy="6858000" type="screen4x3"/>
  <p:notesSz cx="6794500" cy="9931400"/>
  <p:defaultTextStyle>
    <a:defPPr>
      <a:defRPr lang="nl-NL"/>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9AB"/>
    <a:srgbClr val="CCFF99"/>
    <a:srgbClr val="CCFFCC"/>
  </p:clrMru>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78" autoAdjust="0"/>
  </p:normalViewPr>
  <p:slideViewPr>
    <p:cSldViewPr>
      <p:cViewPr varScale="1">
        <p:scale>
          <a:sx n="76" d="100"/>
          <a:sy n="76" d="100"/>
        </p:scale>
        <p:origin x="-366"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nl-NL"/>
          </a:p>
        </p:txBody>
      </p:sp>
      <p:sp>
        <p:nvSpPr>
          <p:cNvPr id="3075" name="Rectangle 3"/>
          <p:cNvSpPr>
            <a:spLocks noGrp="1" noChangeArrowheads="1"/>
          </p:cNvSpPr>
          <p:nvPr>
            <p:ph type="dt" sz="quarter" idx="1"/>
          </p:nvPr>
        </p:nvSpPr>
        <p:spPr bwMode="auto">
          <a:xfrm>
            <a:off x="3848100" y="0"/>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nl-NL"/>
          </a:p>
        </p:txBody>
      </p:sp>
      <p:sp>
        <p:nvSpPr>
          <p:cNvPr id="3076" name="Rectangle 4"/>
          <p:cNvSpPr>
            <a:spLocks noGrp="1" noChangeArrowheads="1"/>
          </p:cNvSpPr>
          <p:nvPr>
            <p:ph type="ftr" sz="quarter" idx="2"/>
          </p:nvPr>
        </p:nvSpPr>
        <p:spPr bwMode="auto">
          <a:xfrm>
            <a:off x="0" y="9432925"/>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nl-NL"/>
          </a:p>
        </p:txBody>
      </p:sp>
      <p:sp>
        <p:nvSpPr>
          <p:cNvPr id="3077" name="Rectangle 5"/>
          <p:cNvSpPr>
            <a:spLocks noGrp="1" noChangeArrowheads="1"/>
          </p:cNvSpPr>
          <p:nvPr>
            <p:ph type="sldNum" sz="quarter" idx="3"/>
          </p:nvPr>
        </p:nvSpPr>
        <p:spPr bwMode="auto">
          <a:xfrm>
            <a:off x="3848100" y="9432925"/>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0999FC79-2909-48D8-9DA0-16B6CF709D6F}" type="slidenum">
              <a:rPr lang="nl-NL"/>
              <a:pPr>
                <a:defRPr/>
              </a:pPr>
              <a:t>‹#›</a:t>
            </a:fld>
            <a:endParaRPr lang="nl-NL"/>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defRPr sz="1200">
                <a:cs typeface="+mn-cs"/>
              </a:defRPr>
            </a:lvl1pPr>
          </a:lstStyle>
          <a:p>
            <a:pPr>
              <a:defRPr/>
            </a:pPr>
            <a:endParaRPr lang="nl-NL"/>
          </a:p>
        </p:txBody>
      </p:sp>
      <p:sp>
        <p:nvSpPr>
          <p:cNvPr id="5123" name="Rectangle 3"/>
          <p:cNvSpPr>
            <a:spLocks noGrp="1" noChangeArrowheads="1"/>
          </p:cNvSpPr>
          <p:nvPr>
            <p:ph type="dt" idx="1"/>
          </p:nvPr>
        </p:nvSpPr>
        <p:spPr bwMode="auto">
          <a:xfrm>
            <a:off x="3848100" y="0"/>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200">
                <a:cs typeface="+mn-cs"/>
              </a:defRPr>
            </a:lvl1pPr>
          </a:lstStyle>
          <a:p>
            <a:pPr>
              <a:defRPr/>
            </a:pPr>
            <a:endParaRPr lang="nl-NL"/>
          </a:p>
        </p:txBody>
      </p:sp>
      <p:sp>
        <p:nvSpPr>
          <p:cNvPr id="13316" name="Rectangle 4"/>
          <p:cNvSpPr>
            <a:spLocks noGrp="1" noRot="1" noChangeAspec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79450" y="4718050"/>
            <a:ext cx="5435600" cy="4468813"/>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p>
            <a:pPr lvl="0"/>
            <a:r>
              <a:rPr lang="nl-NL" noProof="0" smtClean="0"/>
              <a:t>Klik om de opmaakprofielen van de modeltekst te bewerken</a:t>
            </a:r>
          </a:p>
          <a:p>
            <a:pPr lvl="1"/>
            <a:r>
              <a:rPr lang="nl-NL" noProof="0" smtClean="0"/>
              <a:t>Tweede niveau</a:t>
            </a:r>
          </a:p>
          <a:p>
            <a:pPr lvl="2"/>
            <a:r>
              <a:rPr lang="nl-NL" noProof="0" smtClean="0"/>
              <a:t>Derde niveau</a:t>
            </a:r>
          </a:p>
          <a:p>
            <a:pPr lvl="3"/>
            <a:r>
              <a:rPr lang="nl-NL" noProof="0" smtClean="0"/>
              <a:t>Vierde niveau</a:t>
            </a:r>
          </a:p>
          <a:p>
            <a:pPr lvl="4"/>
            <a:r>
              <a:rPr lang="nl-NL" noProof="0" smtClean="0"/>
              <a:t>Vijfde niveau</a:t>
            </a:r>
          </a:p>
        </p:txBody>
      </p:sp>
      <p:sp>
        <p:nvSpPr>
          <p:cNvPr id="5126" name="Rectangle 6"/>
          <p:cNvSpPr>
            <a:spLocks noGrp="1" noChangeArrowheads="1"/>
          </p:cNvSpPr>
          <p:nvPr>
            <p:ph type="ftr" sz="quarter" idx="4"/>
          </p:nvPr>
        </p:nvSpPr>
        <p:spPr bwMode="auto">
          <a:xfrm>
            <a:off x="0" y="9432925"/>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defRPr sz="1200">
                <a:cs typeface="+mn-cs"/>
              </a:defRPr>
            </a:lvl1pPr>
          </a:lstStyle>
          <a:p>
            <a:pPr>
              <a:defRPr/>
            </a:pPr>
            <a:endParaRPr lang="nl-NL"/>
          </a:p>
        </p:txBody>
      </p:sp>
      <p:sp>
        <p:nvSpPr>
          <p:cNvPr id="5127" name="Rectangle 7"/>
          <p:cNvSpPr>
            <a:spLocks noGrp="1" noChangeArrowheads="1"/>
          </p:cNvSpPr>
          <p:nvPr>
            <p:ph type="sldNum" sz="quarter" idx="5"/>
          </p:nvPr>
        </p:nvSpPr>
        <p:spPr bwMode="auto">
          <a:xfrm>
            <a:off x="3848100" y="9432925"/>
            <a:ext cx="2944813" cy="496888"/>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b" anchorCtr="0" compatLnSpc="1">
            <a:prstTxWarp prst="textNoShape">
              <a:avLst/>
            </a:prstTxWarp>
          </a:bodyPr>
          <a:lstStyle>
            <a:lvl1pPr algn="r">
              <a:defRPr sz="1200">
                <a:cs typeface="+mn-cs"/>
              </a:defRPr>
            </a:lvl1pPr>
          </a:lstStyle>
          <a:p>
            <a:pPr>
              <a:defRPr/>
            </a:pPr>
            <a:fld id="{D2B4CB8C-77B1-41D3-A9E0-30F7F0C3AB1A}" type="slidenum">
              <a:rPr lang="nl-NL"/>
              <a:pPr>
                <a:defRPr/>
              </a:pPr>
              <a:t>‹#›</a:t>
            </a:fld>
            <a:endParaRPr lang="nl-NL"/>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jdelijke aanduiding voor dia-afbeelding 1"/>
          <p:cNvSpPr>
            <a:spLocks noGrp="1" noRot="1" noChangeAspect="1"/>
          </p:cNvSpPr>
          <p:nvPr>
            <p:ph type="sldImg"/>
          </p:nvPr>
        </p:nvSpPr>
        <p:spPr>
          <a:ln/>
        </p:spPr>
      </p:sp>
      <p:sp>
        <p:nvSpPr>
          <p:cNvPr id="16386" name="Tijdelijke aanduiding voor notities 2"/>
          <p:cNvSpPr>
            <a:spLocks noGrp="1"/>
          </p:cNvSpPr>
          <p:nvPr>
            <p:ph type="body" idx="1"/>
          </p:nvPr>
        </p:nvSpPr>
        <p:spPr>
          <a:noFill/>
        </p:spPr>
        <p:txBody>
          <a:bodyPr/>
          <a:lstStyle/>
          <a:p>
            <a:pPr eaLnBrk="1" hangingPunct="1"/>
            <a:endParaRPr lang="en-US" smtClean="0"/>
          </a:p>
        </p:txBody>
      </p:sp>
      <p:sp>
        <p:nvSpPr>
          <p:cNvPr id="16387" name="Tijdelijke aanduiding voor dianummer 3"/>
          <p:cNvSpPr>
            <a:spLocks noGrp="1"/>
          </p:cNvSpPr>
          <p:nvPr>
            <p:ph type="sldNum" sz="quarter" idx="5"/>
          </p:nvPr>
        </p:nvSpPr>
        <p:spPr>
          <a:noFill/>
          <a:ln>
            <a:miter lim="800000"/>
            <a:headEnd/>
            <a:tailEnd/>
          </a:ln>
        </p:spPr>
        <p:txBody>
          <a:bodyPr/>
          <a:lstStyle/>
          <a:p>
            <a:fld id="{BE2DD88D-82D6-4C8F-8F50-F42C800A1110}" type="slidenum">
              <a:rPr lang="nl-NL" smtClean="0">
                <a:cs typeface="Arial" charset="0"/>
              </a:rPr>
              <a:pPr/>
              <a:t>1</a:t>
            </a:fld>
            <a:endParaRPr lang="nl-NL"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jdelijke aanduiding voor dia-afbeelding 1"/>
          <p:cNvSpPr>
            <a:spLocks noGrp="1" noRot="1" noChangeAspect="1"/>
          </p:cNvSpPr>
          <p:nvPr>
            <p:ph type="sldImg"/>
          </p:nvPr>
        </p:nvSpPr>
        <p:spPr>
          <a:ln/>
        </p:spPr>
      </p:sp>
      <p:sp>
        <p:nvSpPr>
          <p:cNvPr id="29698" name="Tijdelijke aanduiding voor notities 2"/>
          <p:cNvSpPr>
            <a:spLocks noGrp="1"/>
          </p:cNvSpPr>
          <p:nvPr>
            <p:ph type="body" idx="1"/>
          </p:nvPr>
        </p:nvSpPr>
        <p:spPr>
          <a:noFill/>
        </p:spPr>
        <p:txBody>
          <a:bodyPr/>
          <a:lstStyle/>
          <a:p>
            <a:pPr eaLnBrk="1" hangingPunct="1"/>
            <a:endParaRPr lang="en-US" smtClean="0"/>
          </a:p>
        </p:txBody>
      </p:sp>
      <p:sp>
        <p:nvSpPr>
          <p:cNvPr id="29699" name="Tijdelijke aanduiding voor dianummer 3"/>
          <p:cNvSpPr>
            <a:spLocks noGrp="1"/>
          </p:cNvSpPr>
          <p:nvPr>
            <p:ph type="sldNum" sz="quarter" idx="5"/>
          </p:nvPr>
        </p:nvSpPr>
        <p:spPr>
          <a:noFill/>
          <a:ln>
            <a:miter lim="800000"/>
            <a:headEnd/>
            <a:tailEnd/>
          </a:ln>
        </p:spPr>
        <p:txBody>
          <a:bodyPr/>
          <a:lstStyle/>
          <a:p>
            <a:fld id="{A5241024-EEED-4C02-AD07-D7141CF67057}" type="slidenum">
              <a:rPr lang="nl-NL" smtClean="0">
                <a:cs typeface="Arial" charset="0"/>
              </a:rPr>
              <a:pPr/>
              <a:t>13</a:t>
            </a:fld>
            <a:endParaRPr lang="nl-NL" smtClean="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4" name="Picture 6" descr="_Template_CitoPowerpoint"/>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9219" name="Rectangle 3"/>
          <p:cNvSpPr>
            <a:spLocks noGrp="1" noChangeArrowheads="1"/>
          </p:cNvSpPr>
          <p:nvPr>
            <p:ph type="ctrTitle"/>
          </p:nvPr>
        </p:nvSpPr>
        <p:spPr>
          <a:xfrm>
            <a:off x="685800" y="2130425"/>
            <a:ext cx="7772400" cy="1470025"/>
          </a:xfrm>
        </p:spPr>
        <p:txBody>
          <a:bodyPr/>
          <a:lstStyle>
            <a:lvl1pPr>
              <a:defRPr>
                <a:solidFill>
                  <a:srgbClr val="0079AB"/>
                </a:solidFill>
              </a:defRPr>
            </a:lvl1pPr>
          </a:lstStyle>
          <a:p>
            <a:pPr lvl="0"/>
            <a:r>
              <a:rPr lang="nl-NL" noProof="0" smtClean="0"/>
              <a:t>Klik om de stijl te bewerken</a:t>
            </a:r>
          </a:p>
        </p:txBody>
      </p:sp>
      <p:sp>
        <p:nvSpPr>
          <p:cNvPr id="9220" name="Rectangle 4"/>
          <p:cNvSpPr>
            <a:spLocks noGrp="1" noChangeArrowheads="1"/>
          </p:cNvSpPr>
          <p:nvPr>
            <p:ph type="subTitle" idx="1"/>
          </p:nvPr>
        </p:nvSpPr>
        <p:spPr>
          <a:xfrm>
            <a:off x="685800" y="3886200"/>
            <a:ext cx="6400800" cy="1752600"/>
          </a:xfrm>
        </p:spPr>
        <p:txBody>
          <a:bodyPr/>
          <a:lstStyle>
            <a:lvl1pPr marL="0" indent="0">
              <a:buFontTx/>
              <a:buNone/>
              <a:defRPr/>
            </a:lvl1pPr>
          </a:lstStyle>
          <a:p>
            <a:pPr lvl="0"/>
            <a:r>
              <a:rPr lang="nl-NL" noProof="0" smtClean="0"/>
              <a:t>Klik om de ondertitelstijl van het model te bewerken</a:t>
            </a:r>
          </a:p>
        </p:txBody>
      </p:sp>
      <p:sp>
        <p:nvSpPr>
          <p:cNvPr id="5" name="Rectangle 5"/>
          <p:cNvSpPr>
            <a:spLocks noGrp="1" noChangeArrowheads="1"/>
          </p:cNvSpPr>
          <p:nvPr>
            <p:ph type="sldNum" sz="quarter" idx="10"/>
          </p:nvPr>
        </p:nvSpPr>
        <p:spPr>
          <a:xfrm>
            <a:off x="6553200" y="6245225"/>
            <a:ext cx="2133600" cy="476250"/>
          </a:xfrm>
        </p:spPr>
        <p:txBody>
          <a:bodyPr/>
          <a:lstStyle>
            <a:lvl1pPr>
              <a:defRPr/>
            </a:lvl1pPr>
          </a:lstStyle>
          <a:p>
            <a:pPr>
              <a:defRPr/>
            </a:pPr>
            <a:r>
              <a:rPr lang="nl-NL"/>
              <a:t>   </a:t>
            </a:r>
            <a:fld id="{784FBFA4-2A1E-432A-817F-BD514C4648C6}"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sldNum" sz="quarter" idx="10"/>
          </p:nvPr>
        </p:nvSpPr>
        <p:spPr>
          <a:ln/>
        </p:spPr>
        <p:txBody>
          <a:bodyPr/>
          <a:lstStyle>
            <a:lvl1pPr>
              <a:defRPr/>
            </a:lvl1pPr>
          </a:lstStyle>
          <a:p>
            <a:pPr>
              <a:defRPr/>
            </a:pPr>
            <a:r>
              <a:rPr lang="nl-NL"/>
              <a:t>   </a:t>
            </a:r>
            <a:fld id="{7B373513-2B2B-4B10-A0B5-213D71D72B11}"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443663" y="-23813"/>
            <a:ext cx="1871662" cy="5829301"/>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27088" y="-23813"/>
            <a:ext cx="5464175" cy="5829301"/>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sldNum" sz="quarter" idx="10"/>
          </p:nvPr>
        </p:nvSpPr>
        <p:spPr>
          <a:ln/>
        </p:spPr>
        <p:txBody>
          <a:bodyPr/>
          <a:lstStyle>
            <a:lvl1pPr>
              <a:defRPr/>
            </a:lvl1pPr>
          </a:lstStyle>
          <a:p>
            <a:pPr>
              <a:defRPr/>
            </a:pPr>
            <a:r>
              <a:rPr lang="nl-NL"/>
              <a:t>   </a:t>
            </a:r>
            <a:fld id="{6951361C-2B9A-41F6-9AAF-11268AD98BC3}"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6"/>
          <p:cNvSpPr>
            <a:spLocks noGrp="1" noChangeArrowheads="1"/>
          </p:cNvSpPr>
          <p:nvPr>
            <p:ph type="sldNum" sz="quarter" idx="10"/>
          </p:nvPr>
        </p:nvSpPr>
        <p:spPr>
          <a:ln/>
        </p:spPr>
        <p:txBody>
          <a:bodyPr/>
          <a:lstStyle>
            <a:lvl1pPr>
              <a:defRPr/>
            </a:lvl1pPr>
          </a:lstStyle>
          <a:p>
            <a:pPr>
              <a:defRPr/>
            </a:pPr>
            <a:r>
              <a:rPr lang="nl-NL"/>
              <a:t>   </a:t>
            </a:r>
            <a:fld id="{3DCB6B09-3672-4C19-AB05-F3DDE53FD8F7}"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6"/>
          <p:cNvSpPr>
            <a:spLocks noGrp="1" noChangeArrowheads="1"/>
          </p:cNvSpPr>
          <p:nvPr>
            <p:ph type="sldNum" sz="quarter" idx="10"/>
          </p:nvPr>
        </p:nvSpPr>
        <p:spPr>
          <a:ln/>
        </p:spPr>
        <p:txBody>
          <a:bodyPr/>
          <a:lstStyle>
            <a:lvl1pPr>
              <a:defRPr/>
            </a:lvl1pPr>
          </a:lstStyle>
          <a:p>
            <a:pPr>
              <a:defRPr/>
            </a:pPr>
            <a:r>
              <a:rPr lang="nl-NL"/>
              <a:t>   </a:t>
            </a:r>
            <a:fld id="{760D2680-A404-466F-9DB5-F882D7CA6D8E}"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27088" y="1600200"/>
            <a:ext cx="3632200" cy="4205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11688" y="1600200"/>
            <a:ext cx="3632200" cy="4205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6"/>
          <p:cNvSpPr>
            <a:spLocks noGrp="1" noChangeArrowheads="1"/>
          </p:cNvSpPr>
          <p:nvPr>
            <p:ph type="sldNum" sz="quarter" idx="10"/>
          </p:nvPr>
        </p:nvSpPr>
        <p:spPr>
          <a:ln/>
        </p:spPr>
        <p:txBody>
          <a:bodyPr/>
          <a:lstStyle>
            <a:lvl1pPr>
              <a:defRPr/>
            </a:lvl1pPr>
          </a:lstStyle>
          <a:p>
            <a:pPr>
              <a:defRPr/>
            </a:pPr>
            <a:r>
              <a:rPr lang="nl-NL"/>
              <a:t>   </a:t>
            </a:r>
            <a:fld id="{3179FAF6-C8A9-434B-A201-145FCB011CB5}"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6"/>
          <p:cNvSpPr>
            <a:spLocks noGrp="1" noChangeArrowheads="1"/>
          </p:cNvSpPr>
          <p:nvPr>
            <p:ph type="sldNum" sz="quarter" idx="10"/>
          </p:nvPr>
        </p:nvSpPr>
        <p:spPr>
          <a:ln/>
        </p:spPr>
        <p:txBody>
          <a:bodyPr/>
          <a:lstStyle>
            <a:lvl1pPr>
              <a:defRPr/>
            </a:lvl1pPr>
          </a:lstStyle>
          <a:p>
            <a:pPr>
              <a:defRPr/>
            </a:pPr>
            <a:r>
              <a:rPr lang="nl-NL"/>
              <a:t>   </a:t>
            </a:r>
            <a:fld id="{5335CE6B-431E-47DD-BC1D-2C2371C2321D}"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6"/>
          <p:cNvSpPr>
            <a:spLocks noGrp="1" noChangeArrowheads="1"/>
          </p:cNvSpPr>
          <p:nvPr>
            <p:ph type="sldNum" sz="quarter" idx="10"/>
          </p:nvPr>
        </p:nvSpPr>
        <p:spPr>
          <a:ln/>
        </p:spPr>
        <p:txBody>
          <a:bodyPr/>
          <a:lstStyle>
            <a:lvl1pPr>
              <a:defRPr/>
            </a:lvl1pPr>
          </a:lstStyle>
          <a:p>
            <a:pPr>
              <a:defRPr/>
            </a:pPr>
            <a:r>
              <a:rPr lang="nl-NL"/>
              <a:t>   </a:t>
            </a:r>
            <a:fld id="{0EC7A8A0-8F68-4B21-A46D-BB305A52B489}"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nl-NL"/>
              <a:t>   </a:t>
            </a:r>
            <a:fld id="{9DBBA9DD-C33A-426C-B58D-E0522ED7C236}"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6"/>
          <p:cNvSpPr>
            <a:spLocks noGrp="1" noChangeArrowheads="1"/>
          </p:cNvSpPr>
          <p:nvPr>
            <p:ph type="sldNum" sz="quarter" idx="10"/>
          </p:nvPr>
        </p:nvSpPr>
        <p:spPr>
          <a:ln/>
        </p:spPr>
        <p:txBody>
          <a:bodyPr/>
          <a:lstStyle>
            <a:lvl1pPr>
              <a:defRPr/>
            </a:lvl1pPr>
          </a:lstStyle>
          <a:p>
            <a:pPr>
              <a:defRPr/>
            </a:pPr>
            <a:r>
              <a:rPr lang="nl-NL"/>
              <a:t>   </a:t>
            </a:r>
            <a:fld id="{4D4D68AF-FD61-47D4-8602-2CE90405DEC6}"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smtClean="0"/>
              <a:t>Klik op het pictogram als u een afbeelding wilt toevoegen</a:t>
            </a:r>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6"/>
          <p:cNvSpPr>
            <a:spLocks noGrp="1" noChangeArrowheads="1"/>
          </p:cNvSpPr>
          <p:nvPr>
            <p:ph type="sldNum" sz="quarter" idx="10"/>
          </p:nvPr>
        </p:nvSpPr>
        <p:spPr>
          <a:ln/>
        </p:spPr>
        <p:txBody>
          <a:bodyPr/>
          <a:lstStyle>
            <a:lvl1pPr>
              <a:defRPr/>
            </a:lvl1pPr>
          </a:lstStyle>
          <a:p>
            <a:pPr>
              <a:defRPr/>
            </a:pPr>
            <a:r>
              <a:rPr lang="nl-NL"/>
              <a:t>   </a:t>
            </a:r>
            <a:fld id="{D867AA70-E69C-4DE4-A76B-EA5BC67A93ED}"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_Template_CitoPowerpoint"/>
          <p:cNvPicPr>
            <a:picLocks noChangeAspect="1" noChangeArrowheads="1"/>
          </p:cNvPicPr>
          <p:nvPr/>
        </p:nvPicPr>
        <p:blipFill>
          <a:blip r:embed="rId13"/>
          <a:srcRect/>
          <a:stretch>
            <a:fillRect/>
          </a:stretch>
        </p:blipFill>
        <p:spPr bwMode="auto">
          <a:xfrm>
            <a:off x="0" y="0"/>
            <a:ext cx="9144000" cy="68580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898525" y="-23813"/>
            <a:ext cx="7416800" cy="8636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smtClean="0"/>
              <a:t>Klik om het opmaakprofiel te bewerken</a:t>
            </a:r>
          </a:p>
        </p:txBody>
      </p:sp>
      <p:sp>
        <p:nvSpPr>
          <p:cNvPr id="1028" name="Rectangle 3"/>
          <p:cNvSpPr>
            <a:spLocks noGrp="1" noChangeArrowheads="1"/>
          </p:cNvSpPr>
          <p:nvPr>
            <p:ph type="body" idx="1"/>
          </p:nvPr>
        </p:nvSpPr>
        <p:spPr bwMode="auto">
          <a:xfrm>
            <a:off x="827088" y="1600200"/>
            <a:ext cx="7416800" cy="42052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p:txBody>
      </p:sp>
      <p:sp>
        <p:nvSpPr>
          <p:cNvPr id="1030" name="Rectangle 6"/>
          <p:cNvSpPr>
            <a:spLocks noGrp="1" noChangeArrowheads="1"/>
          </p:cNvSpPr>
          <p:nvPr>
            <p:ph type="sldNum" sz="quarter" idx="4"/>
          </p:nvPr>
        </p:nvSpPr>
        <p:spPr bwMode="auto">
          <a:xfrm>
            <a:off x="2339975" y="6524625"/>
            <a:ext cx="5903913" cy="196850"/>
          </a:xfrm>
          <a:prstGeom prst="rect">
            <a:avLst/>
          </a:prstGeom>
          <a:noFill/>
          <a:ln>
            <a:noFill/>
          </a:ln>
          <a:effectLst/>
          <a:extLst>
            <a:ext uri="{909E8E84-426E-40DD-AFC4-6F175D3DCCD1}"/>
            <a:ext uri="{91240B29-F687-4F45-9708-019B960494DF}"/>
            <a:ext uri="{AF507438-7753-43E0-B8FC-AC1667EBCBE1}"/>
          </a:extLst>
        </p:spPr>
        <p:txBody>
          <a:bodyPr vert="horz" wrap="square" lIns="91440" tIns="45720" rIns="91440" bIns="45720" numCol="1" anchor="t" anchorCtr="0" compatLnSpc="1">
            <a:prstTxWarp prst="textNoShape">
              <a:avLst/>
            </a:prstTxWarp>
          </a:bodyPr>
          <a:lstStyle>
            <a:lvl1pPr algn="r">
              <a:defRPr sz="1400">
                <a:cs typeface="+mn-cs"/>
              </a:defRPr>
            </a:lvl1pPr>
          </a:lstStyle>
          <a:p>
            <a:pPr>
              <a:defRPr/>
            </a:pPr>
            <a:r>
              <a:rPr lang="nl-NL"/>
              <a:t>   </a:t>
            </a:r>
            <a:fld id="{FBB33CE3-2F73-4BAA-B543-0C165C0AEA3C}"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hf sldNum="0" hdr="0" ftr="0" dt="0"/>
  <p:txStyles>
    <p:titleStyle>
      <a:lvl1pPr algn="l" rtl="0" fontAlgn="base">
        <a:spcBef>
          <a:spcPct val="0"/>
        </a:spcBef>
        <a:spcAft>
          <a:spcPct val="0"/>
        </a:spcAft>
        <a:defRPr sz="3600" b="1">
          <a:solidFill>
            <a:schemeClr val="bg1"/>
          </a:solidFill>
          <a:latin typeface="+mj-lt"/>
          <a:ea typeface="+mj-ea"/>
          <a:cs typeface="+mj-cs"/>
        </a:defRPr>
      </a:lvl1pPr>
      <a:lvl2pPr algn="l" rtl="0" fontAlgn="base">
        <a:spcBef>
          <a:spcPct val="0"/>
        </a:spcBef>
        <a:spcAft>
          <a:spcPct val="0"/>
        </a:spcAft>
        <a:defRPr sz="3600" b="1">
          <a:solidFill>
            <a:schemeClr val="bg1"/>
          </a:solidFill>
          <a:latin typeface="Arial" charset="0"/>
        </a:defRPr>
      </a:lvl2pPr>
      <a:lvl3pPr algn="l" rtl="0" fontAlgn="base">
        <a:spcBef>
          <a:spcPct val="0"/>
        </a:spcBef>
        <a:spcAft>
          <a:spcPct val="0"/>
        </a:spcAft>
        <a:defRPr sz="3600" b="1">
          <a:solidFill>
            <a:schemeClr val="bg1"/>
          </a:solidFill>
          <a:latin typeface="Arial" charset="0"/>
        </a:defRPr>
      </a:lvl3pPr>
      <a:lvl4pPr algn="l" rtl="0" fontAlgn="base">
        <a:spcBef>
          <a:spcPct val="0"/>
        </a:spcBef>
        <a:spcAft>
          <a:spcPct val="0"/>
        </a:spcAft>
        <a:defRPr sz="3600" b="1">
          <a:solidFill>
            <a:schemeClr val="bg1"/>
          </a:solidFill>
          <a:latin typeface="Arial" charset="0"/>
        </a:defRPr>
      </a:lvl4pPr>
      <a:lvl5pPr algn="l" rtl="0" fontAlgn="base">
        <a:spcBef>
          <a:spcPct val="0"/>
        </a:spcBef>
        <a:spcAft>
          <a:spcPct val="0"/>
        </a:spcAft>
        <a:defRPr sz="3600" b="1">
          <a:solidFill>
            <a:schemeClr val="bg1"/>
          </a:solidFill>
          <a:latin typeface="Arial" charset="0"/>
        </a:defRPr>
      </a:lvl5pPr>
      <a:lvl6pPr marL="457200" algn="l" rtl="0" eaLnBrk="1" fontAlgn="base" hangingPunct="1">
        <a:spcBef>
          <a:spcPct val="0"/>
        </a:spcBef>
        <a:spcAft>
          <a:spcPct val="0"/>
        </a:spcAft>
        <a:defRPr sz="3600" b="1">
          <a:solidFill>
            <a:schemeClr val="bg1"/>
          </a:solidFill>
          <a:latin typeface="Arial" charset="0"/>
        </a:defRPr>
      </a:lvl6pPr>
      <a:lvl7pPr marL="914400" algn="l" rtl="0" eaLnBrk="1" fontAlgn="base" hangingPunct="1">
        <a:spcBef>
          <a:spcPct val="0"/>
        </a:spcBef>
        <a:spcAft>
          <a:spcPct val="0"/>
        </a:spcAft>
        <a:defRPr sz="3600" b="1">
          <a:solidFill>
            <a:schemeClr val="bg1"/>
          </a:solidFill>
          <a:latin typeface="Arial" charset="0"/>
        </a:defRPr>
      </a:lvl7pPr>
      <a:lvl8pPr marL="1371600" algn="l" rtl="0" eaLnBrk="1" fontAlgn="base" hangingPunct="1">
        <a:spcBef>
          <a:spcPct val="0"/>
        </a:spcBef>
        <a:spcAft>
          <a:spcPct val="0"/>
        </a:spcAft>
        <a:defRPr sz="3600" b="1">
          <a:solidFill>
            <a:schemeClr val="bg1"/>
          </a:solidFill>
          <a:latin typeface="Arial" charset="0"/>
        </a:defRPr>
      </a:lvl8pPr>
      <a:lvl9pPr marL="1828800" algn="l" rtl="0" eaLnBrk="1" fontAlgn="base" hangingPunct="1">
        <a:spcBef>
          <a:spcPct val="0"/>
        </a:spcBef>
        <a:spcAft>
          <a:spcPct val="0"/>
        </a:spcAft>
        <a:defRPr sz="3600" b="1">
          <a:solidFill>
            <a:schemeClr val="bg1"/>
          </a:solidFill>
          <a:latin typeface="Arial" charset="0"/>
        </a:defRPr>
      </a:lvl9pPr>
    </p:titleStyle>
    <p:bodyStyle>
      <a:lvl1pPr marL="342900" indent="-342900" algn="l" rtl="0" fontAlgn="base">
        <a:spcBef>
          <a:spcPct val="20000"/>
        </a:spcBef>
        <a:spcAft>
          <a:spcPct val="0"/>
        </a:spcAft>
        <a:buChar char="•"/>
        <a:defRPr sz="2800">
          <a:solidFill>
            <a:srgbClr val="0079AB"/>
          </a:solidFill>
          <a:latin typeface="+mn-lt"/>
          <a:ea typeface="+mn-ea"/>
          <a:cs typeface="+mn-cs"/>
        </a:defRPr>
      </a:lvl1pPr>
      <a:lvl2pPr marL="742950" indent="-285750" algn="l" rtl="0" fontAlgn="base">
        <a:spcBef>
          <a:spcPct val="20000"/>
        </a:spcBef>
        <a:spcAft>
          <a:spcPct val="0"/>
        </a:spcAft>
        <a:buChar char="–"/>
        <a:defRPr sz="2400">
          <a:solidFill>
            <a:srgbClr val="0079AB"/>
          </a:solidFill>
          <a:latin typeface="+mn-lt"/>
        </a:defRPr>
      </a:lvl2pPr>
      <a:lvl3pPr marL="1143000" indent="-228600" algn="l" rtl="0" fontAlgn="base">
        <a:spcBef>
          <a:spcPct val="20000"/>
        </a:spcBef>
        <a:spcAft>
          <a:spcPct val="0"/>
        </a:spcAft>
        <a:buChar char="•"/>
        <a:defRPr sz="2000">
          <a:solidFill>
            <a:srgbClr val="0079AB"/>
          </a:solidFill>
          <a:latin typeface="+mn-lt"/>
        </a:defRPr>
      </a:lvl3pPr>
      <a:lvl4pPr marL="1600200" indent="-228600" algn="l" rtl="0" fontAlgn="base">
        <a:spcBef>
          <a:spcPct val="20000"/>
        </a:spcBef>
        <a:spcAft>
          <a:spcPct val="0"/>
        </a:spcAft>
        <a:buChar char="–"/>
        <a:defRPr sz="1600">
          <a:solidFill>
            <a:srgbClr val="0079AB"/>
          </a:solidFill>
          <a:latin typeface="+mn-lt"/>
        </a:defRPr>
      </a:lvl4pPr>
      <a:lvl5pPr marL="2057400" indent="-228600" algn="l" rtl="0" fontAlgn="base">
        <a:spcBef>
          <a:spcPct val="20000"/>
        </a:spcBef>
        <a:spcAft>
          <a:spcPct val="0"/>
        </a:spcAft>
        <a:buChar char="»"/>
        <a:defRPr sz="1600">
          <a:solidFill>
            <a:srgbClr val="0079AB"/>
          </a:solidFill>
          <a:latin typeface="+mn-lt"/>
        </a:defRPr>
      </a:lvl5pPr>
      <a:lvl6pPr marL="2514600" indent="-228600" algn="l" rtl="0" eaLnBrk="1" fontAlgn="base" hangingPunct="1">
        <a:spcBef>
          <a:spcPct val="20000"/>
        </a:spcBef>
        <a:spcAft>
          <a:spcPct val="0"/>
        </a:spcAft>
        <a:buChar char="»"/>
        <a:defRPr sz="1600">
          <a:solidFill>
            <a:srgbClr val="0079AB"/>
          </a:solidFill>
          <a:latin typeface="+mn-lt"/>
        </a:defRPr>
      </a:lvl6pPr>
      <a:lvl7pPr marL="2971800" indent="-228600" algn="l" rtl="0" eaLnBrk="1" fontAlgn="base" hangingPunct="1">
        <a:spcBef>
          <a:spcPct val="20000"/>
        </a:spcBef>
        <a:spcAft>
          <a:spcPct val="0"/>
        </a:spcAft>
        <a:buChar char="»"/>
        <a:defRPr sz="1600">
          <a:solidFill>
            <a:srgbClr val="0079AB"/>
          </a:solidFill>
          <a:latin typeface="+mn-lt"/>
        </a:defRPr>
      </a:lvl7pPr>
      <a:lvl8pPr marL="3429000" indent="-228600" algn="l" rtl="0" eaLnBrk="1" fontAlgn="base" hangingPunct="1">
        <a:spcBef>
          <a:spcPct val="20000"/>
        </a:spcBef>
        <a:spcAft>
          <a:spcPct val="0"/>
        </a:spcAft>
        <a:buChar char="»"/>
        <a:defRPr sz="1600">
          <a:solidFill>
            <a:srgbClr val="0079AB"/>
          </a:solidFill>
          <a:latin typeface="+mn-lt"/>
        </a:defRPr>
      </a:lvl8pPr>
      <a:lvl9pPr marL="3886200" indent="-228600" algn="l" rtl="0" eaLnBrk="1" fontAlgn="base" hangingPunct="1">
        <a:spcBef>
          <a:spcPct val="20000"/>
        </a:spcBef>
        <a:spcAft>
          <a:spcPct val="0"/>
        </a:spcAft>
        <a:buChar char="»"/>
        <a:defRPr sz="1600">
          <a:solidFill>
            <a:srgbClr val="0079AB"/>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file:///P:\gd\vo\CentEx\Ex2009-1\havo091\nah091\nah091-20.ti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900113" y="1268413"/>
            <a:ext cx="7416800" cy="936625"/>
          </a:xfrm>
        </p:spPr>
        <p:txBody>
          <a:bodyPr/>
          <a:lstStyle/>
          <a:p>
            <a:pPr algn="ctr"/>
            <a:r>
              <a:rPr lang="nl-NL" smtClean="0"/>
              <a:t>Examenprogramma</a:t>
            </a:r>
            <a:br>
              <a:rPr lang="nl-NL" smtClean="0"/>
            </a:br>
            <a:r>
              <a:rPr lang="nl-NL" smtClean="0"/>
              <a:t> Nieuwe Natuurkunde havo</a:t>
            </a:r>
          </a:p>
        </p:txBody>
      </p:sp>
      <p:sp>
        <p:nvSpPr>
          <p:cNvPr id="15362" name="Rectangle 3"/>
          <p:cNvSpPr>
            <a:spLocks noGrp="1" noChangeArrowheads="1"/>
          </p:cNvSpPr>
          <p:nvPr>
            <p:ph type="subTitle" idx="1"/>
          </p:nvPr>
        </p:nvSpPr>
        <p:spPr>
          <a:xfrm>
            <a:off x="900113" y="2492375"/>
            <a:ext cx="6911975" cy="1752600"/>
          </a:xfrm>
        </p:spPr>
        <p:txBody>
          <a:bodyPr/>
          <a:lstStyle/>
          <a:p>
            <a:pPr algn="ctr"/>
            <a:r>
              <a:rPr lang="en-US" b="1" smtClean="0"/>
              <a:t>Wat is nieuw, wat is oud, </a:t>
            </a:r>
          </a:p>
          <a:p>
            <a:pPr algn="ctr"/>
            <a:r>
              <a:rPr lang="en-US" b="1" smtClean="0"/>
              <a:t>wat is anders?</a:t>
            </a:r>
          </a:p>
          <a:p>
            <a:endParaRPr lang="nl-NL" smtClean="0"/>
          </a:p>
          <a:p>
            <a:endParaRPr lang="nl-NL" smtClean="0"/>
          </a:p>
        </p:txBody>
      </p:sp>
      <p:pic>
        <p:nvPicPr>
          <p:cNvPr id="15363" name="Afbeelding 3"/>
          <p:cNvPicPr>
            <a:picLocks noChangeAspect="1"/>
          </p:cNvPicPr>
          <p:nvPr/>
        </p:nvPicPr>
        <p:blipFill>
          <a:blip r:embed="rId3"/>
          <a:srcRect/>
          <a:stretch>
            <a:fillRect/>
          </a:stretch>
        </p:blipFill>
        <p:spPr bwMode="auto">
          <a:xfrm>
            <a:off x="3203575" y="4508500"/>
            <a:ext cx="2533650" cy="1047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el 1"/>
          <p:cNvSpPr>
            <a:spLocks noGrp="1"/>
          </p:cNvSpPr>
          <p:nvPr>
            <p:ph type="title"/>
          </p:nvPr>
        </p:nvSpPr>
        <p:spPr/>
        <p:txBody>
          <a:bodyPr/>
          <a:lstStyle/>
          <a:p>
            <a:r>
              <a:rPr lang="nl-NL" sz="2800" smtClean="0"/>
              <a:t>Examenprogramma nieuwe natuurkunde</a:t>
            </a:r>
          </a:p>
        </p:txBody>
      </p:sp>
      <p:sp>
        <p:nvSpPr>
          <p:cNvPr id="25602" name="Tijdelijke aanduiding voor inhoud 8"/>
          <p:cNvSpPr>
            <a:spLocks noGrp="1"/>
          </p:cNvSpPr>
          <p:nvPr>
            <p:ph idx="1"/>
          </p:nvPr>
        </p:nvSpPr>
        <p:spPr>
          <a:xfrm>
            <a:off x="611188" y="981075"/>
            <a:ext cx="8208962" cy="5616575"/>
          </a:xfrm>
        </p:spPr>
        <p:txBody>
          <a:bodyPr/>
          <a:lstStyle/>
          <a:p>
            <a:pPr marL="0" indent="0">
              <a:buFontTx/>
              <a:buNone/>
            </a:pPr>
            <a:r>
              <a:rPr lang="nl-NL" smtClean="0"/>
              <a:t>De maan 2009-2</a:t>
            </a:r>
          </a:p>
          <a:p>
            <a:pPr marL="0" indent="0">
              <a:buFontTx/>
              <a:buNone/>
            </a:pPr>
            <a:endParaRPr lang="nl-NL" smtClean="0"/>
          </a:p>
          <a:p>
            <a:pPr marL="0" indent="0">
              <a:buFontTx/>
              <a:buNone/>
            </a:pPr>
            <a:r>
              <a:rPr lang="nl-NL" sz="2400" smtClean="0"/>
              <a:t>Tegenwoordig kan de tijdsduur die een laserpuls onderweg is, heel nauwkeurig gemeten worden. Deze meting heeft een onnauwkeurigheid van circa 10 picoseconde.</a:t>
            </a:r>
          </a:p>
          <a:p>
            <a:pPr marL="0" indent="0">
              <a:buFontTx/>
              <a:buNone/>
            </a:pPr>
            <a:r>
              <a:rPr lang="nl-NL" sz="1800" smtClean="0"/>
              <a:t>2p</a:t>
            </a:r>
            <a:r>
              <a:rPr lang="nl-NL" sz="2400" smtClean="0"/>
              <a:t> </a:t>
            </a:r>
            <a:r>
              <a:rPr lang="nl-NL" sz="2400" b="1" smtClean="0"/>
              <a:t>27 </a:t>
            </a:r>
            <a:r>
              <a:rPr lang="nl-NL" sz="2400" smtClean="0"/>
              <a:t>Hoe groot is dan de onnauwkeurigheid in de afstand van de aarde tot de maan?</a:t>
            </a:r>
          </a:p>
          <a:p>
            <a:pPr marL="0" indent="0">
              <a:buFontTx/>
              <a:buNone/>
            </a:pPr>
            <a:r>
              <a:rPr lang="nl-NL" sz="2400" smtClean="0"/>
              <a:t>A enkele millimeters</a:t>
            </a:r>
          </a:p>
          <a:p>
            <a:pPr marL="0" indent="0">
              <a:buFontTx/>
              <a:buNone/>
            </a:pPr>
            <a:r>
              <a:rPr lang="nl-NL" sz="2400" smtClean="0"/>
              <a:t>B enkele centimeters</a:t>
            </a:r>
          </a:p>
          <a:p>
            <a:pPr marL="0" indent="0">
              <a:buFontTx/>
              <a:buNone/>
            </a:pPr>
            <a:r>
              <a:rPr lang="nl-NL" sz="2400" smtClean="0"/>
              <a:t>C enkele decimeters</a:t>
            </a:r>
          </a:p>
          <a:p>
            <a:pPr marL="0" indent="0">
              <a:buFontTx/>
              <a:buNone/>
            </a:pPr>
            <a:r>
              <a:rPr lang="nl-NL" sz="2400" smtClean="0"/>
              <a:t>D enkele meters</a:t>
            </a:r>
          </a:p>
          <a:p>
            <a:pPr marL="0" indent="0">
              <a:buFontTx/>
              <a:buNone/>
            </a:pPr>
            <a:r>
              <a:rPr lang="nl-NL" sz="2400" smtClean="0"/>
              <a:t>E enkele kilometers</a:t>
            </a:r>
          </a:p>
          <a:p>
            <a:pPr marL="0" indent="0">
              <a:buFontTx/>
              <a:buNone/>
            </a:pPr>
            <a:r>
              <a:rPr lang="nl-NL" sz="2400" smtClean="0"/>
              <a:t>F honderden kilometers </a:t>
            </a:r>
          </a:p>
          <a:p>
            <a:pPr marL="0" indent="0">
              <a:buFontTx/>
              <a:buNone/>
            </a:pPr>
            <a:endParaRPr lang="nl-NL" sz="2400" smtClean="0"/>
          </a:p>
          <a:p>
            <a:pPr marL="0" indent="0">
              <a:buFontTx/>
              <a:buNone/>
            </a:pPr>
            <a:endParaRPr lang="nl-NL"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el 1"/>
          <p:cNvSpPr>
            <a:spLocks noGrp="1"/>
          </p:cNvSpPr>
          <p:nvPr>
            <p:ph type="title"/>
          </p:nvPr>
        </p:nvSpPr>
        <p:spPr/>
        <p:txBody>
          <a:bodyPr/>
          <a:lstStyle/>
          <a:p>
            <a:r>
              <a:rPr lang="nl-NL" sz="2800" smtClean="0"/>
              <a:t>Examenprogramma nieuwe natuurkunde</a:t>
            </a:r>
          </a:p>
        </p:txBody>
      </p:sp>
      <p:sp>
        <p:nvSpPr>
          <p:cNvPr id="26626" name="Tijdelijke aanduiding voor inhoud 2"/>
          <p:cNvSpPr>
            <a:spLocks noGrp="1"/>
          </p:cNvSpPr>
          <p:nvPr>
            <p:ph idx="1"/>
          </p:nvPr>
        </p:nvSpPr>
        <p:spPr/>
        <p:txBody>
          <a:bodyPr/>
          <a:lstStyle/>
          <a:p>
            <a:pPr marL="0" indent="0">
              <a:buFontTx/>
              <a:buNone/>
            </a:pPr>
            <a:r>
              <a:rPr lang="nl-NL" sz="2400" smtClean="0"/>
              <a:t>De maan 2009-2</a:t>
            </a:r>
          </a:p>
          <a:p>
            <a:pPr marL="0" indent="0">
              <a:buFontTx/>
              <a:buNone/>
            </a:pPr>
            <a:endParaRPr lang="nl-NL" sz="2400" smtClean="0"/>
          </a:p>
          <a:p>
            <a:pPr marL="0" indent="0">
              <a:buFontTx/>
              <a:buNone/>
            </a:pPr>
            <a:r>
              <a:rPr lang="nl-NL" sz="2400" smtClean="0"/>
              <a:t>Uit de metingen is gebleken dat de maan zich langzaam van de aarde verwijdert. </a:t>
            </a:r>
          </a:p>
          <a:p>
            <a:pPr marL="0" indent="0">
              <a:buFontTx/>
              <a:buNone/>
            </a:pPr>
            <a:r>
              <a:rPr lang="nl-NL" sz="1800" smtClean="0"/>
              <a:t>2p</a:t>
            </a:r>
            <a:r>
              <a:rPr lang="nl-NL" sz="2400" smtClean="0"/>
              <a:t> </a:t>
            </a:r>
            <a:r>
              <a:rPr lang="nl-NL" sz="2400" b="1" smtClean="0"/>
              <a:t>28 </a:t>
            </a:r>
            <a:r>
              <a:rPr lang="nl-NL" sz="2400" smtClean="0"/>
              <a:t>De gravitatiekracht van de aarde op de maan was vroeger:</a:t>
            </a:r>
          </a:p>
          <a:p>
            <a:pPr marL="0" indent="0">
              <a:buFontTx/>
              <a:buNone/>
            </a:pPr>
            <a:r>
              <a:rPr lang="nl-NL" sz="2400" smtClean="0"/>
              <a:t>A kleiner </a:t>
            </a:r>
          </a:p>
          <a:p>
            <a:pPr marL="0" indent="0">
              <a:buFontTx/>
              <a:buNone/>
            </a:pPr>
            <a:r>
              <a:rPr lang="nl-NL" sz="2400" smtClean="0"/>
              <a:t>B even groot</a:t>
            </a:r>
          </a:p>
          <a:p>
            <a:pPr marL="0" indent="0">
              <a:buFontTx/>
              <a:buNone/>
            </a:pPr>
            <a:r>
              <a:rPr lang="nl-NL" sz="2400" smtClean="0"/>
              <a:t>C groter </a:t>
            </a:r>
          </a:p>
          <a:p>
            <a:pPr marL="0" indent="0">
              <a:buFontTx/>
              <a:buNone/>
            </a:pPr>
            <a:r>
              <a:rPr lang="nl-NL" sz="2400" smtClean="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7649" name="Titel 1"/>
          <p:cNvSpPr>
            <a:spLocks noGrp="1"/>
          </p:cNvSpPr>
          <p:nvPr>
            <p:ph type="title"/>
          </p:nvPr>
        </p:nvSpPr>
        <p:spPr>
          <a:xfrm>
            <a:off x="971550" y="0"/>
            <a:ext cx="7715250" cy="836613"/>
          </a:xfrm>
        </p:spPr>
        <p:txBody>
          <a:bodyPr/>
          <a:lstStyle/>
          <a:p>
            <a:r>
              <a:rPr lang="nl-NL" sz="2800" smtClean="0"/>
              <a:t>Examenprogramma nieuwe natuurkunde</a:t>
            </a:r>
          </a:p>
        </p:txBody>
      </p:sp>
      <p:sp>
        <p:nvSpPr>
          <p:cNvPr id="27650" name="Tijdelijke aanduiding voor tekst 5"/>
          <p:cNvSpPr>
            <a:spLocks noGrp="1"/>
          </p:cNvSpPr>
          <p:nvPr>
            <p:ph type="body" idx="1"/>
          </p:nvPr>
        </p:nvSpPr>
        <p:spPr>
          <a:xfrm>
            <a:off x="900113" y="981075"/>
            <a:ext cx="7920037" cy="719138"/>
          </a:xfrm>
        </p:spPr>
        <p:txBody>
          <a:bodyPr/>
          <a:lstStyle/>
          <a:p>
            <a:pPr algn="ctr"/>
            <a:r>
              <a:rPr lang="en-US" sz="2800" smtClean="0"/>
              <a:t>Werkversie 2 Syllabus 2010</a:t>
            </a:r>
            <a:endParaRPr lang="nl-NL" sz="2800" smtClean="0"/>
          </a:p>
        </p:txBody>
      </p:sp>
      <p:sp>
        <p:nvSpPr>
          <p:cNvPr id="3" name="Tijdelijke aanduiding voor inhoud 2"/>
          <p:cNvSpPr>
            <a:spLocks noGrp="1"/>
          </p:cNvSpPr>
          <p:nvPr>
            <p:ph sz="half" idx="2"/>
          </p:nvPr>
        </p:nvSpPr>
        <p:spPr>
          <a:xfrm>
            <a:off x="901700" y="2276475"/>
            <a:ext cx="3598863" cy="3951288"/>
          </a:xfrm>
        </p:spPr>
        <p:txBody>
          <a:bodyPr/>
          <a:lstStyle/>
          <a:p>
            <a:pPr marL="0" indent="0">
              <a:buFontTx/>
              <a:buNone/>
              <a:defRPr/>
            </a:pPr>
            <a:r>
              <a:rPr lang="en-US" b="1" dirty="0" err="1" smtClean="0"/>
              <a:t>Wijzigingen</a:t>
            </a:r>
            <a:r>
              <a:rPr lang="en-US" b="1" dirty="0" smtClean="0"/>
              <a:t>:</a:t>
            </a:r>
            <a:endParaRPr lang="nl-NL" b="1" dirty="0" smtClean="0"/>
          </a:p>
          <a:p>
            <a:pPr>
              <a:defRPr/>
            </a:pPr>
            <a:r>
              <a:rPr lang="en-US" dirty="0" err="1" smtClean="0"/>
              <a:t>kleine</a:t>
            </a:r>
            <a:r>
              <a:rPr lang="en-US" dirty="0" smtClean="0"/>
              <a:t> </a:t>
            </a:r>
            <a:r>
              <a:rPr lang="en-US" dirty="0" err="1" smtClean="0"/>
              <a:t>tekstuele</a:t>
            </a:r>
            <a:r>
              <a:rPr lang="en-US" dirty="0" smtClean="0"/>
              <a:t> </a:t>
            </a:r>
            <a:r>
              <a:rPr lang="en-US" dirty="0" err="1" smtClean="0"/>
              <a:t>wijzigingen</a:t>
            </a:r>
            <a:endParaRPr lang="en-US" dirty="0" smtClean="0"/>
          </a:p>
          <a:p>
            <a:pPr>
              <a:defRPr/>
            </a:pPr>
            <a:r>
              <a:rPr lang="en-US" dirty="0" err="1" smtClean="0"/>
              <a:t>er</a:t>
            </a:r>
            <a:r>
              <a:rPr lang="en-US" dirty="0" smtClean="0"/>
              <a:t> is </a:t>
            </a:r>
            <a:r>
              <a:rPr lang="en-US" dirty="0" err="1" smtClean="0"/>
              <a:t>iets</a:t>
            </a:r>
            <a:r>
              <a:rPr lang="en-US" dirty="0" smtClean="0"/>
              <a:t> </a:t>
            </a:r>
            <a:r>
              <a:rPr lang="en-US" dirty="0" err="1" smtClean="0"/>
              <a:t>toegevoegd</a:t>
            </a:r>
            <a:r>
              <a:rPr lang="en-US" dirty="0"/>
              <a:t> </a:t>
            </a:r>
            <a:r>
              <a:rPr lang="en-US" dirty="0" smtClean="0"/>
              <a:t> ( </a:t>
            </a:r>
            <a:r>
              <a:rPr lang="en-US" dirty="0" err="1" smtClean="0"/>
              <a:t>vb</a:t>
            </a:r>
            <a:r>
              <a:rPr lang="en-US" dirty="0" smtClean="0"/>
              <a:t>: R=</a:t>
            </a:r>
            <a:r>
              <a:rPr lang="el-GR" dirty="0" smtClean="0"/>
              <a:t>ρ</a:t>
            </a:r>
            <a:r>
              <a:rPr lang="en-US" dirty="0" smtClean="0"/>
              <a:t>.l/A)</a:t>
            </a:r>
          </a:p>
          <a:p>
            <a:pPr>
              <a:defRPr/>
            </a:pPr>
            <a:r>
              <a:rPr lang="en-US" dirty="0" err="1" smtClean="0"/>
              <a:t>Sommige</a:t>
            </a:r>
            <a:r>
              <a:rPr lang="en-US" dirty="0" smtClean="0"/>
              <a:t> </a:t>
            </a:r>
            <a:r>
              <a:rPr lang="en-US" dirty="0" err="1" smtClean="0"/>
              <a:t>zaken</a:t>
            </a:r>
            <a:r>
              <a:rPr lang="en-US" dirty="0" smtClean="0"/>
              <a:t> </a:t>
            </a:r>
            <a:r>
              <a:rPr lang="en-US" dirty="0" err="1" smtClean="0"/>
              <a:t>zijn</a:t>
            </a:r>
            <a:r>
              <a:rPr lang="en-US" dirty="0" smtClean="0"/>
              <a:t> </a:t>
            </a:r>
            <a:r>
              <a:rPr lang="en-US" dirty="0" err="1" smtClean="0"/>
              <a:t>geschrapt</a:t>
            </a:r>
            <a:r>
              <a:rPr lang="en-US" dirty="0" smtClean="0"/>
              <a:t> (</a:t>
            </a:r>
            <a:r>
              <a:rPr lang="en-US" dirty="0" err="1" smtClean="0"/>
              <a:t>vb</a:t>
            </a:r>
            <a:r>
              <a:rPr lang="en-US" dirty="0" smtClean="0"/>
              <a:t>: …..</a:t>
            </a:r>
            <a:endParaRPr lang="nl-NL" dirty="0"/>
          </a:p>
        </p:txBody>
      </p:sp>
      <p:sp>
        <p:nvSpPr>
          <p:cNvPr id="8" name="Tijdelijke aanduiding voor inhoud 7"/>
          <p:cNvSpPr>
            <a:spLocks noGrp="1"/>
          </p:cNvSpPr>
          <p:nvPr>
            <p:ph sz="quarter" idx="4"/>
          </p:nvPr>
        </p:nvSpPr>
        <p:spPr>
          <a:xfrm>
            <a:off x="4572000" y="2276475"/>
            <a:ext cx="4032250" cy="3849688"/>
          </a:xfrm>
        </p:spPr>
        <p:txBody>
          <a:bodyPr/>
          <a:lstStyle/>
          <a:p>
            <a:pPr marL="0" indent="0">
              <a:buFontTx/>
              <a:buNone/>
              <a:defRPr/>
            </a:pPr>
            <a:r>
              <a:rPr lang="en-US" b="1" dirty="0" err="1" smtClean="0"/>
              <a:t>Gebruikt</a:t>
            </a:r>
            <a:r>
              <a:rPr lang="en-US" b="1" dirty="0" smtClean="0"/>
              <a:t> </a:t>
            </a:r>
            <a:r>
              <a:rPr lang="en-US" b="1" dirty="0" err="1" smtClean="0"/>
              <a:t>voor</a:t>
            </a:r>
            <a:r>
              <a:rPr lang="en-US" b="1" dirty="0" smtClean="0"/>
              <a:t>:</a:t>
            </a:r>
            <a:endParaRPr lang="nl-NL" b="1" dirty="0" smtClean="0"/>
          </a:p>
          <a:p>
            <a:pPr>
              <a:defRPr/>
            </a:pPr>
            <a:r>
              <a:rPr lang="en-US" dirty="0" err="1" smtClean="0"/>
              <a:t>examen</a:t>
            </a:r>
            <a:r>
              <a:rPr lang="en-US" dirty="0" smtClean="0"/>
              <a:t> van 2010-1 en 2</a:t>
            </a:r>
          </a:p>
          <a:p>
            <a:pPr>
              <a:defRPr/>
            </a:pPr>
            <a:r>
              <a:rPr lang="en-US" dirty="0" err="1" smtClean="0"/>
              <a:t>examen</a:t>
            </a:r>
            <a:r>
              <a:rPr lang="en-US" dirty="0" smtClean="0"/>
              <a:t> 2011-1 en 2</a:t>
            </a:r>
          </a:p>
          <a:p>
            <a:pPr>
              <a:defRPr/>
            </a:pPr>
            <a:r>
              <a:rPr lang="en-US" dirty="0" err="1" smtClean="0"/>
              <a:t>examen</a:t>
            </a:r>
            <a:r>
              <a:rPr lang="en-US" dirty="0" smtClean="0"/>
              <a:t> 2012-1 en 2</a:t>
            </a:r>
            <a:endParaRPr lang="nl-NL" dirty="0" smtClean="0"/>
          </a:p>
          <a:p>
            <a:pPr>
              <a:defRPr/>
            </a:pPr>
            <a:endParaRPr lang="nl-NL" dirty="0"/>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el 1"/>
          <p:cNvSpPr>
            <a:spLocks noGrp="1"/>
          </p:cNvSpPr>
          <p:nvPr>
            <p:ph type="title"/>
          </p:nvPr>
        </p:nvSpPr>
        <p:spPr>
          <a:xfrm>
            <a:off x="900113" y="115888"/>
            <a:ext cx="7786687" cy="649287"/>
          </a:xfrm>
        </p:spPr>
        <p:txBody>
          <a:bodyPr/>
          <a:lstStyle/>
          <a:p>
            <a:r>
              <a:rPr lang="nl-NL" sz="2800" smtClean="0"/>
              <a:t>Examenprogramma nieuwe natuurkunde</a:t>
            </a:r>
          </a:p>
        </p:txBody>
      </p:sp>
      <p:sp>
        <p:nvSpPr>
          <p:cNvPr id="28674" name="Tijdelijke aanduiding voor tekst 3"/>
          <p:cNvSpPr>
            <a:spLocks noGrp="1"/>
          </p:cNvSpPr>
          <p:nvPr>
            <p:ph type="body" idx="1"/>
          </p:nvPr>
        </p:nvSpPr>
        <p:spPr>
          <a:xfrm>
            <a:off x="457200" y="1052513"/>
            <a:ext cx="8362950" cy="431800"/>
          </a:xfrm>
        </p:spPr>
        <p:txBody>
          <a:bodyPr/>
          <a:lstStyle/>
          <a:p>
            <a:pPr algn="ctr"/>
            <a:r>
              <a:rPr lang="en-US" sz="2800" smtClean="0"/>
              <a:t>2010-1 en 2010-2 actueel </a:t>
            </a:r>
            <a:endParaRPr lang="nl-NL" sz="2800" smtClean="0"/>
          </a:p>
        </p:txBody>
      </p:sp>
      <p:sp>
        <p:nvSpPr>
          <p:cNvPr id="5" name="Tijdelijke aanduiding voor inhoud 4"/>
          <p:cNvSpPr>
            <a:spLocks noGrp="1"/>
          </p:cNvSpPr>
          <p:nvPr>
            <p:ph sz="half" idx="2"/>
          </p:nvPr>
        </p:nvSpPr>
        <p:spPr>
          <a:xfrm>
            <a:off x="900113" y="1557338"/>
            <a:ext cx="7848600" cy="4568825"/>
          </a:xfrm>
        </p:spPr>
        <p:txBody>
          <a:bodyPr/>
          <a:lstStyle/>
          <a:p>
            <a:pPr marL="0" indent="0">
              <a:buFontTx/>
              <a:buNone/>
              <a:defRPr/>
            </a:pPr>
            <a:endParaRPr lang="en-US" b="1" dirty="0" smtClean="0"/>
          </a:p>
          <a:p>
            <a:pPr marL="0" indent="0">
              <a:buFontTx/>
              <a:buNone/>
              <a:defRPr/>
            </a:pPr>
            <a:r>
              <a:rPr lang="en-US" b="1" dirty="0" smtClean="0"/>
              <a:t>2010-1 </a:t>
            </a:r>
            <a:r>
              <a:rPr lang="en-US" b="1" dirty="0" err="1"/>
              <a:t>Nieuwe</a:t>
            </a:r>
            <a:r>
              <a:rPr lang="en-US" b="1" dirty="0"/>
              <a:t> </a:t>
            </a:r>
            <a:r>
              <a:rPr lang="en-US" b="1" dirty="0" err="1" smtClean="0"/>
              <a:t>exoplaneet</a:t>
            </a:r>
            <a:endParaRPr lang="en-US" b="1" dirty="0" smtClean="0"/>
          </a:p>
          <a:p>
            <a:pPr marL="0" indent="0">
              <a:lnSpc>
                <a:spcPts val="1200"/>
              </a:lnSpc>
              <a:buFontTx/>
              <a:buNone/>
              <a:defRPr/>
            </a:pPr>
            <a:endParaRPr lang="nl-NL" dirty="0" smtClean="0"/>
          </a:p>
          <a:p>
            <a:pPr marL="0" indent="0">
              <a:buFontTx/>
              <a:buNone/>
              <a:defRPr/>
            </a:pPr>
            <a:r>
              <a:rPr lang="nl-NL" dirty="0"/>
              <a:t>Op 3 februari 2009 meldde ESA (European Space Agency) de ontdekking van de </a:t>
            </a:r>
            <a:r>
              <a:rPr lang="nl-NL" dirty="0" err="1"/>
              <a:t>exoplaneet</a:t>
            </a:r>
            <a:r>
              <a:rPr lang="nl-NL" dirty="0"/>
              <a:t> Corot-exo-7b. Een </a:t>
            </a:r>
            <a:r>
              <a:rPr lang="nl-NL" dirty="0" err="1"/>
              <a:t>exoplaneet</a:t>
            </a:r>
            <a:r>
              <a:rPr lang="nl-NL" dirty="0"/>
              <a:t> is een planeet die niet om de zon maar om een (andere) ster draait, een planeet in een ander zonnestelsel dus. </a:t>
            </a:r>
          </a:p>
          <a:p>
            <a:pPr marL="0" indent="0">
              <a:lnSpc>
                <a:spcPts val="1200"/>
              </a:lnSpc>
              <a:buFontTx/>
              <a:buNone/>
              <a:defRPr/>
            </a:pPr>
            <a:endParaRPr lang="nl-NL" dirty="0"/>
          </a:p>
          <a:p>
            <a:pPr marL="0" indent="0">
              <a:buFontTx/>
              <a:buNone/>
              <a:defRPr/>
            </a:pPr>
            <a:r>
              <a:rPr lang="nl-NL" dirty="0"/>
              <a:t>In de tabel hieronder staat een aantal gegevens van deze planeet en zijn ‘zon’. </a:t>
            </a:r>
            <a:r>
              <a:rPr lang="nl-NL" dirty="0" smtClean="0"/>
              <a:t>………</a:t>
            </a:r>
            <a:r>
              <a:rPr lang="nl-NL" dirty="0" err="1"/>
              <a:t>etc.etc</a:t>
            </a:r>
            <a:endParaRPr lang="nl-NL" dirty="0"/>
          </a:p>
          <a:p>
            <a:pPr marL="0" indent="0">
              <a:lnSpc>
                <a:spcPts val="1200"/>
              </a:lnSpc>
              <a:buFontTx/>
              <a:buNone/>
              <a:defRPr/>
            </a:pPr>
            <a:endParaRPr lang="nl-NL" dirty="0"/>
          </a:p>
          <a:p>
            <a:pPr>
              <a:defRPr/>
            </a:pPr>
            <a:endParaRPr lang="nl-NL"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el 1"/>
          <p:cNvSpPr>
            <a:spLocks noGrp="1"/>
          </p:cNvSpPr>
          <p:nvPr>
            <p:ph type="title"/>
          </p:nvPr>
        </p:nvSpPr>
        <p:spPr/>
        <p:txBody>
          <a:bodyPr/>
          <a:lstStyle/>
          <a:p>
            <a:r>
              <a:rPr lang="nl-NL" sz="2800" smtClean="0"/>
              <a:t>Examenprogramma nieuwe natuurkunde</a:t>
            </a:r>
          </a:p>
        </p:txBody>
      </p:sp>
      <p:sp>
        <p:nvSpPr>
          <p:cNvPr id="3" name="Tijdelijke aanduiding voor inhoud 2"/>
          <p:cNvSpPr>
            <a:spLocks noGrp="1"/>
          </p:cNvSpPr>
          <p:nvPr>
            <p:ph idx="1"/>
          </p:nvPr>
        </p:nvSpPr>
        <p:spPr/>
        <p:txBody>
          <a:bodyPr/>
          <a:lstStyle/>
          <a:p>
            <a:pPr marL="0" indent="0">
              <a:buFontTx/>
              <a:buNone/>
              <a:defRPr/>
            </a:pPr>
            <a:r>
              <a:rPr lang="nl-NL" sz="2400" dirty="0"/>
              <a:t>In de tabel staat de effectieve temperatuur (oppervlaktetemperatuur) van de ster waar de planeet omheen draait. </a:t>
            </a:r>
          </a:p>
          <a:p>
            <a:pPr marL="0" indent="0">
              <a:buFontTx/>
              <a:buNone/>
              <a:defRPr/>
            </a:pPr>
            <a:endParaRPr lang="nl-NL" sz="2400" dirty="0"/>
          </a:p>
          <a:p>
            <a:pPr marL="0" indent="0">
              <a:buFontTx/>
              <a:buNone/>
              <a:defRPr/>
            </a:pPr>
            <a:r>
              <a:rPr lang="nl-NL" sz="2400" dirty="0"/>
              <a:t>3p </a:t>
            </a:r>
            <a:r>
              <a:rPr lang="nl-NL" sz="2400" b="1" dirty="0"/>
              <a:t>1 </a:t>
            </a:r>
            <a:r>
              <a:rPr lang="nl-NL" sz="2400" dirty="0"/>
              <a:t>Is de kleur van deze ster roder of blauwer dan die van de zon? Licht je antwoord toe.</a:t>
            </a:r>
          </a:p>
          <a:p>
            <a:pPr marL="0" indent="0">
              <a:buFontTx/>
              <a:buNone/>
              <a:defRPr/>
            </a:pPr>
            <a:r>
              <a:rPr lang="nl-NL" sz="2000" dirty="0"/>
              <a:t> </a:t>
            </a:r>
          </a:p>
          <a:p>
            <a:pPr>
              <a:defRPr/>
            </a:pPr>
            <a:endParaRPr lang="nl-NL"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el 1"/>
          <p:cNvSpPr>
            <a:spLocks noGrp="1"/>
          </p:cNvSpPr>
          <p:nvPr>
            <p:ph type="title"/>
          </p:nvPr>
        </p:nvSpPr>
        <p:spPr/>
        <p:txBody>
          <a:bodyPr/>
          <a:lstStyle/>
          <a:p>
            <a:r>
              <a:rPr lang="nl-NL" sz="2800" smtClean="0"/>
              <a:t>Examenprogramma nieuwe natuurkunde</a:t>
            </a:r>
          </a:p>
        </p:txBody>
      </p:sp>
      <p:sp>
        <p:nvSpPr>
          <p:cNvPr id="31746" name="Tijdelijke aanduiding voor inhoud 2"/>
          <p:cNvSpPr>
            <a:spLocks noGrp="1"/>
          </p:cNvSpPr>
          <p:nvPr>
            <p:ph idx="1"/>
          </p:nvPr>
        </p:nvSpPr>
        <p:spPr>
          <a:xfrm>
            <a:off x="827088" y="1052513"/>
            <a:ext cx="7921625" cy="4752975"/>
          </a:xfrm>
        </p:spPr>
        <p:txBody>
          <a:bodyPr/>
          <a:lstStyle/>
          <a:p>
            <a:pPr marL="0" indent="0">
              <a:buFontTx/>
              <a:buNone/>
            </a:pPr>
            <a:r>
              <a:rPr lang="en-US" sz="2400" b="1" smtClean="0"/>
              <a:t>2010-2  Inslag op Jupiter</a:t>
            </a:r>
          </a:p>
          <a:p>
            <a:pPr marL="0" indent="0">
              <a:lnSpc>
                <a:spcPts val="1200"/>
              </a:lnSpc>
              <a:buFontTx/>
              <a:buNone/>
            </a:pPr>
            <a:endParaRPr lang="en-US" smtClean="0"/>
          </a:p>
          <a:p>
            <a:pPr marL="0" indent="0">
              <a:buFontTx/>
              <a:buNone/>
            </a:pPr>
            <a:r>
              <a:rPr lang="nl-NL" sz="2400" smtClean="0"/>
              <a:t>Alex en Inge willen naar aanleiding van deze gebeurtenis meer te weten komen over Jupiter. Inge berekent de snelheid waarmee een punt op de evenaar van de aarde ronddraait. Zij vindt daarvoor 1,7·10</a:t>
            </a:r>
            <a:r>
              <a:rPr lang="nl-NL" sz="2400" baseline="30000" smtClean="0"/>
              <a:t>3</a:t>
            </a:r>
            <a:r>
              <a:rPr lang="nl-NL" sz="2400" smtClean="0"/>
              <a:t> km h</a:t>
            </a:r>
            <a:r>
              <a:rPr lang="nl-NL" sz="2400" baseline="30000" smtClean="0"/>
              <a:t>-1</a:t>
            </a:r>
            <a:r>
              <a:rPr lang="nl-NL" sz="2400" smtClean="0"/>
              <a:t>.</a:t>
            </a:r>
          </a:p>
          <a:p>
            <a:pPr marL="0" indent="0">
              <a:buFontTx/>
              <a:buNone/>
            </a:pPr>
            <a:r>
              <a:rPr lang="nl-NL" sz="2400" smtClean="0"/>
              <a:t>Een punt op de evenaar van Jupiter draait rond in </a:t>
            </a:r>
          </a:p>
          <a:p>
            <a:pPr marL="0" indent="0">
              <a:buFontTx/>
              <a:buNone/>
            </a:pPr>
            <a:r>
              <a:rPr lang="nl-NL" sz="2400" smtClean="0"/>
              <a:t>0,413 d. Inge beweert dat de snelheid van een punt op de evenaar van Jupiter groter is dan 1,7·10</a:t>
            </a:r>
            <a:r>
              <a:rPr lang="nl-NL" sz="2400" baseline="30000" smtClean="0"/>
              <a:t>3</a:t>
            </a:r>
            <a:r>
              <a:rPr lang="nl-NL" sz="2400" smtClean="0"/>
              <a:t> km h</a:t>
            </a:r>
            <a:r>
              <a:rPr lang="nl-NL" sz="2400" baseline="30000" smtClean="0"/>
              <a:t>-1</a:t>
            </a:r>
            <a:r>
              <a:rPr lang="nl-NL" sz="2400" smtClean="0"/>
              <a:t>.</a:t>
            </a:r>
          </a:p>
          <a:p>
            <a:pPr marL="0" indent="0">
              <a:buFontTx/>
              <a:buNone/>
            </a:pPr>
            <a:endParaRPr lang="nl-NL" sz="2400" smtClean="0"/>
          </a:p>
          <a:p>
            <a:pPr marL="0" indent="0">
              <a:buFontTx/>
              <a:buNone/>
            </a:pPr>
            <a:r>
              <a:rPr lang="nl-NL" sz="2400" smtClean="0"/>
              <a:t>4p </a:t>
            </a:r>
            <a:r>
              <a:rPr lang="nl-NL" sz="2400" b="1" smtClean="0"/>
              <a:t>1  </a:t>
            </a:r>
            <a:r>
              <a:rPr lang="nl-NL" sz="2400" b="1" i="1" smtClean="0"/>
              <a:t>Beredeneer (of bereken) </a:t>
            </a:r>
            <a:r>
              <a:rPr lang="nl-NL" sz="2400" smtClean="0"/>
              <a:t>of Inge gelijk heeft.</a:t>
            </a:r>
          </a:p>
          <a:p>
            <a:pPr marL="0" indent="0">
              <a:buFontTx/>
              <a:buNone/>
            </a:pPr>
            <a:r>
              <a:rPr lang="nl-NL" sz="2400" smtClean="0"/>
              <a:t> </a:t>
            </a:r>
          </a:p>
          <a:p>
            <a:pPr marL="0" indent="0">
              <a:buFontTx/>
              <a:buNone/>
            </a:pPr>
            <a:endParaRPr lang="nl-NL" smtClean="0"/>
          </a:p>
          <a:p>
            <a:pPr marL="0" indent="0">
              <a:buFontTx/>
              <a:buNone/>
            </a:pPr>
            <a:endParaRPr lang="nl-NL" smtClean="0"/>
          </a:p>
          <a:p>
            <a:pPr marL="0" indent="0">
              <a:buFontTx/>
              <a:buNone/>
            </a:pPr>
            <a:endParaRPr lang="nl-NL"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el 1"/>
          <p:cNvSpPr>
            <a:spLocks noGrp="1"/>
          </p:cNvSpPr>
          <p:nvPr>
            <p:ph type="title"/>
          </p:nvPr>
        </p:nvSpPr>
        <p:spPr>
          <a:xfrm>
            <a:off x="962025" y="115888"/>
            <a:ext cx="7786688" cy="720725"/>
          </a:xfrm>
        </p:spPr>
        <p:txBody>
          <a:bodyPr/>
          <a:lstStyle/>
          <a:p>
            <a:r>
              <a:rPr lang="nl-NL" sz="2800" smtClean="0"/>
              <a:t>Examenprogramma nieuwe natuurkunde</a:t>
            </a:r>
          </a:p>
        </p:txBody>
      </p:sp>
      <p:sp>
        <p:nvSpPr>
          <p:cNvPr id="32770" name="Tijdelijke aanduiding voor tekst 1"/>
          <p:cNvSpPr>
            <a:spLocks noGrp="1"/>
          </p:cNvSpPr>
          <p:nvPr>
            <p:ph type="body" idx="1"/>
          </p:nvPr>
        </p:nvSpPr>
        <p:spPr>
          <a:xfrm>
            <a:off x="827088" y="1125538"/>
            <a:ext cx="7848600" cy="503237"/>
          </a:xfrm>
        </p:spPr>
        <p:txBody>
          <a:bodyPr/>
          <a:lstStyle/>
          <a:p>
            <a:r>
              <a:rPr lang="en-US" sz="2800" smtClean="0"/>
              <a:t>2011-1</a:t>
            </a:r>
            <a:endParaRPr lang="nl-NL" sz="2800" smtClean="0"/>
          </a:p>
        </p:txBody>
      </p:sp>
      <p:sp>
        <p:nvSpPr>
          <p:cNvPr id="3" name="Tijdelijke aanduiding voor inhoud 2"/>
          <p:cNvSpPr>
            <a:spLocks noGrp="1"/>
          </p:cNvSpPr>
          <p:nvPr>
            <p:ph sz="half" idx="2"/>
          </p:nvPr>
        </p:nvSpPr>
        <p:spPr>
          <a:xfrm>
            <a:off x="827088" y="1773238"/>
            <a:ext cx="7921625" cy="4352925"/>
          </a:xfrm>
        </p:spPr>
        <p:txBody>
          <a:bodyPr/>
          <a:lstStyle/>
          <a:p>
            <a:pPr marL="0" indent="0">
              <a:buFontTx/>
              <a:buNone/>
              <a:defRPr/>
            </a:pPr>
            <a:r>
              <a:rPr lang="en-US" b="1" dirty="0" err="1" smtClean="0"/>
              <a:t>Vleermuis</a:t>
            </a:r>
            <a:r>
              <a:rPr lang="en-US" b="1" dirty="0" smtClean="0"/>
              <a:t> </a:t>
            </a:r>
            <a:r>
              <a:rPr lang="en-US" b="1" dirty="0"/>
              <a:t>in </a:t>
            </a:r>
            <a:r>
              <a:rPr lang="en-US" b="1" dirty="0" err="1"/>
              <a:t>winterslaap</a:t>
            </a:r>
            <a:endParaRPr lang="nl-NL" b="1" dirty="0"/>
          </a:p>
          <a:p>
            <a:pPr>
              <a:defRPr/>
            </a:pPr>
            <a:endParaRPr lang="nl-NL" dirty="0"/>
          </a:p>
          <a:p>
            <a:pPr marL="0" indent="0">
              <a:buFontTx/>
              <a:buNone/>
              <a:defRPr/>
            </a:pPr>
            <a:r>
              <a:rPr lang="nl-NL" dirty="0"/>
              <a:t>Op de uitwerkbijlage staat een zin waarin op drie plekken woorden ontbreken. Voor iedere lege plek is </a:t>
            </a:r>
            <a:r>
              <a:rPr lang="nl-NL" b="1" dirty="0"/>
              <a:t>een aantal alternatieven gegeven </a:t>
            </a:r>
            <a:r>
              <a:rPr lang="nl-NL" dirty="0"/>
              <a:t>waaruit je een keuze moet maken.</a:t>
            </a:r>
          </a:p>
          <a:p>
            <a:pPr marL="0" indent="0">
              <a:buFontTx/>
              <a:buNone/>
              <a:defRPr/>
            </a:pPr>
            <a:endParaRPr lang="nl-NL" dirty="0"/>
          </a:p>
          <a:p>
            <a:pPr marL="0" indent="0">
              <a:buFontTx/>
              <a:buNone/>
              <a:defRPr/>
            </a:pPr>
            <a:r>
              <a:rPr lang="nl-NL" dirty="0"/>
              <a:t>3p </a:t>
            </a:r>
            <a:r>
              <a:rPr lang="nl-NL" b="1" dirty="0"/>
              <a:t>1 </a:t>
            </a:r>
            <a:r>
              <a:rPr lang="nl-NL" dirty="0"/>
              <a:t>Maak de zin op de uitwerkbijlage kloppend door voor iedere lege plek </a:t>
            </a:r>
            <a:r>
              <a:rPr lang="nl-NL" b="1" dirty="0"/>
              <a:t>het juiste alternatief </a:t>
            </a:r>
            <a:r>
              <a:rPr lang="nl-NL" dirty="0"/>
              <a:t>te omcirkelen. </a:t>
            </a:r>
          </a:p>
          <a:p>
            <a:pPr>
              <a:defRPr/>
            </a:pPr>
            <a:endParaRPr lang="nl-NL"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el 1"/>
          <p:cNvSpPr>
            <a:spLocks noGrp="1"/>
          </p:cNvSpPr>
          <p:nvPr>
            <p:ph type="title"/>
          </p:nvPr>
        </p:nvSpPr>
        <p:spPr>
          <a:xfrm>
            <a:off x="971550" y="115888"/>
            <a:ext cx="7715250" cy="649287"/>
          </a:xfrm>
        </p:spPr>
        <p:txBody>
          <a:bodyPr/>
          <a:lstStyle/>
          <a:p>
            <a:r>
              <a:rPr lang="nl-NL" sz="2800" smtClean="0"/>
              <a:t>Examenprogramma nieuwe natuurkunde</a:t>
            </a:r>
          </a:p>
        </p:txBody>
      </p:sp>
      <p:sp>
        <p:nvSpPr>
          <p:cNvPr id="4" name="Tijdelijke aanduiding voor inhoud 3"/>
          <p:cNvSpPr>
            <a:spLocks noGrp="1"/>
          </p:cNvSpPr>
          <p:nvPr>
            <p:ph sz="half" idx="2"/>
          </p:nvPr>
        </p:nvSpPr>
        <p:spPr>
          <a:xfrm>
            <a:off x="457200" y="1052513"/>
            <a:ext cx="8362950" cy="5073650"/>
          </a:xfrm>
        </p:spPr>
        <p:txBody>
          <a:bodyPr/>
          <a:lstStyle/>
          <a:p>
            <a:pPr marL="0" indent="0">
              <a:buFontTx/>
              <a:buNone/>
              <a:defRPr/>
            </a:pPr>
            <a:r>
              <a:rPr lang="nl-NL" b="1" dirty="0"/>
              <a:t>Zonnevlekken</a:t>
            </a:r>
            <a:endParaRPr lang="nl-NL" dirty="0"/>
          </a:p>
          <a:p>
            <a:pPr marL="0" indent="0">
              <a:lnSpc>
                <a:spcPts val="1200"/>
              </a:lnSpc>
              <a:buFontTx/>
              <a:buNone/>
              <a:defRPr/>
            </a:pPr>
            <a:r>
              <a:rPr lang="nl-NL" dirty="0"/>
              <a:t> </a:t>
            </a:r>
          </a:p>
          <a:p>
            <a:pPr marL="0" indent="0">
              <a:buFontTx/>
              <a:buNone/>
              <a:defRPr/>
            </a:pPr>
            <a:r>
              <a:rPr lang="nl-NL" dirty="0"/>
              <a:t>Het aantal zonnevlekken is een maat voor de activiteit van de zon: hoe meer er te zien zijn, hoe actiever de zon. Op de uitwerkbijlage is te zien hoe het aantal zonnevlekken vanaf het jaar 1900 in de tijd varieert.</a:t>
            </a:r>
          </a:p>
          <a:p>
            <a:pPr marL="0" indent="0">
              <a:lnSpc>
                <a:spcPts val="1200"/>
              </a:lnSpc>
              <a:buFontTx/>
              <a:buNone/>
              <a:defRPr/>
            </a:pPr>
            <a:endParaRPr lang="nl-NL" dirty="0"/>
          </a:p>
          <a:p>
            <a:pPr marL="0" indent="0">
              <a:buFontTx/>
              <a:buNone/>
              <a:defRPr/>
            </a:pPr>
            <a:r>
              <a:rPr lang="nl-NL" dirty="0"/>
              <a:t>2p </a:t>
            </a:r>
            <a:r>
              <a:rPr lang="nl-NL" b="1" dirty="0"/>
              <a:t>1 Voorspel</a:t>
            </a:r>
            <a:r>
              <a:rPr lang="nl-NL" dirty="0"/>
              <a:t> met behulp van de grafiek op de uitwerkbijlage of er op dit moment veel of weinig zonnevlekken op de zon te zien zullen </a:t>
            </a:r>
            <a:r>
              <a:rPr lang="nl-NL" dirty="0" smtClean="0"/>
              <a:t>zijn.</a:t>
            </a:r>
            <a:endParaRPr lang="nl-NL" b="1" dirty="0"/>
          </a:p>
          <a:p>
            <a:pPr>
              <a:defRPr/>
            </a:pPr>
            <a:endParaRPr lang="nl-NL" dirty="0"/>
          </a:p>
        </p:txBody>
      </p:sp>
      <p:pic>
        <p:nvPicPr>
          <p:cNvPr id="33795" name="Picture 2" descr="P:\GD\vo\CentEx\Ex2011-1\havo111\nah111\nah111-47.eps"/>
          <p:cNvPicPr>
            <a:picLocks noChangeAspect="1" noChangeArrowheads="1"/>
          </p:cNvPicPr>
          <p:nvPr/>
        </p:nvPicPr>
        <p:blipFill>
          <a:blip r:embed="rId2"/>
          <a:srcRect/>
          <a:stretch>
            <a:fillRect/>
          </a:stretch>
        </p:blipFill>
        <p:spPr bwMode="auto">
          <a:xfrm>
            <a:off x="2987675" y="4868863"/>
            <a:ext cx="3024188" cy="1584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el 1"/>
          <p:cNvSpPr>
            <a:spLocks noGrp="1"/>
          </p:cNvSpPr>
          <p:nvPr>
            <p:ph type="title"/>
          </p:nvPr>
        </p:nvSpPr>
        <p:spPr>
          <a:xfrm>
            <a:off x="898525" y="115888"/>
            <a:ext cx="7416800" cy="723900"/>
          </a:xfrm>
        </p:spPr>
        <p:txBody>
          <a:bodyPr/>
          <a:lstStyle/>
          <a:p>
            <a:r>
              <a:rPr lang="nl-NL" sz="2800" smtClean="0"/>
              <a:t>Examenprogramma nieuwe natuurkunde</a:t>
            </a:r>
          </a:p>
        </p:txBody>
      </p:sp>
      <p:sp>
        <p:nvSpPr>
          <p:cNvPr id="2" name="Tijdelijke aanduiding voor inhoud 1"/>
          <p:cNvSpPr>
            <a:spLocks noGrp="1"/>
          </p:cNvSpPr>
          <p:nvPr>
            <p:ph idx="1"/>
          </p:nvPr>
        </p:nvSpPr>
        <p:spPr>
          <a:xfrm>
            <a:off x="827088" y="981075"/>
            <a:ext cx="7993062" cy="4824413"/>
          </a:xfrm>
        </p:spPr>
        <p:txBody>
          <a:bodyPr/>
          <a:lstStyle/>
          <a:p>
            <a:pPr marL="0" indent="0">
              <a:buFontTx/>
              <a:buNone/>
              <a:defRPr/>
            </a:pPr>
            <a:r>
              <a:rPr lang="en-US" dirty="0" smtClean="0"/>
              <a:t>2011-2</a:t>
            </a:r>
          </a:p>
          <a:p>
            <a:pPr marL="0" indent="0">
              <a:lnSpc>
                <a:spcPts val="1200"/>
              </a:lnSpc>
              <a:buFontTx/>
              <a:buNone/>
              <a:defRPr/>
            </a:pPr>
            <a:endParaRPr lang="en-US" dirty="0" smtClean="0"/>
          </a:p>
          <a:p>
            <a:pPr marL="0" indent="0">
              <a:buFontTx/>
              <a:buNone/>
              <a:defRPr/>
            </a:pPr>
            <a:r>
              <a:rPr lang="en-US" sz="2400" b="1" dirty="0" err="1"/>
              <a:t>Kruiken</a:t>
            </a:r>
            <a:endParaRPr lang="en-US" sz="2400" b="1" dirty="0"/>
          </a:p>
          <a:p>
            <a:pPr>
              <a:defRPr/>
            </a:pPr>
            <a:endParaRPr lang="en-US" sz="2400" b="1" dirty="0"/>
          </a:p>
          <a:p>
            <a:pPr marL="0" indent="0">
              <a:buFontTx/>
              <a:buNone/>
              <a:defRPr/>
            </a:pPr>
            <a:r>
              <a:rPr lang="nl-NL" sz="2400" dirty="0"/>
              <a:t>In het eerste uur van de meting blijkt de kruik die gevuld is met natriumacetaat evenveel warmte per seconde te verliezen als de kruik die gevuld is met water.</a:t>
            </a:r>
          </a:p>
          <a:p>
            <a:pPr marL="0" indent="0">
              <a:lnSpc>
                <a:spcPts val="1200"/>
              </a:lnSpc>
              <a:buFontTx/>
              <a:buNone/>
              <a:defRPr/>
            </a:pPr>
            <a:endParaRPr lang="nl-NL" sz="2400" dirty="0"/>
          </a:p>
          <a:p>
            <a:pPr marL="0" indent="0">
              <a:buFontTx/>
              <a:buNone/>
              <a:defRPr/>
            </a:pPr>
            <a:r>
              <a:rPr lang="nl-NL" sz="2400" dirty="0"/>
              <a:t>4p  </a:t>
            </a:r>
            <a:r>
              <a:rPr lang="nl-NL" sz="2400" b="1" dirty="0"/>
              <a:t>1 </a:t>
            </a:r>
            <a:r>
              <a:rPr lang="nl-NL" sz="2400" dirty="0"/>
              <a:t>Leg uit of de soortelijke warmte van natriumacetaat</a:t>
            </a:r>
            <a:r>
              <a:rPr lang="nl-NL" sz="2400" b="1" dirty="0"/>
              <a:t> </a:t>
            </a:r>
            <a:r>
              <a:rPr lang="nl-NL" sz="2400" dirty="0"/>
              <a:t>bij 70 °C  </a:t>
            </a:r>
            <a:r>
              <a:rPr lang="nl-NL" sz="2400" b="1" dirty="0"/>
              <a:t>groter, kleiner of gelijk </a:t>
            </a:r>
            <a:r>
              <a:rPr lang="nl-NL" sz="2400" dirty="0"/>
              <a:t>is aan de soortelijke warmte van water. Gebruik in je</a:t>
            </a:r>
            <a:r>
              <a:rPr lang="nl-NL" sz="2400" b="1" dirty="0"/>
              <a:t> </a:t>
            </a:r>
            <a:r>
              <a:rPr lang="nl-NL" sz="2400" dirty="0"/>
              <a:t>antwoord ook de grafiek van figuur 2.</a:t>
            </a:r>
          </a:p>
          <a:p>
            <a:pPr marL="0" indent="0">
              <a:buFontTx/>
              <a:buNone/>
              <a:defRPr/>
            </a:pPr>
            <a:endParaRPr lang="nl-NL"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el 1"/>
          <p:cNvSpPr>
            <a:spLocks noGrp="1"/>
          </p:cNvSpPr>
          <p:nvPr>
            <p:ph type="title"/>
          </p:nvPr>
        </p:nvSpPr>
        <p:spPr/>
        <p:txBody>
          <a:bodyPr/>
          <a:lstStyle/>
          <a:p>
            <a:r>
              <a:rPr lang="nl-NL" sz="2800" smtClean="0"/>
              <a:t>Examenprogramma nieuwe natuurkunde</a:t>
            </a:r>
          </a:p>
        </p:txBody>
      </p:sp>
      <p:sp>
        <p:nvSpPr>
          <p:cNvPr id="3" name="Tijdelijke aanduiding voor inhoud 2"/>
          <p:cNvSpPr>
            <a:spLocks noGrp="1"/>
          </p:cNvSpPr>
          <p:nvPr>
            <p:ph idx="1"/>
          </p:nvPr>
        </p:nvSpPr>
        <p:spPr>
          <a:xfrm>
            <a:off x="684213" y="981075"/>
            <a:ext cx="7991475" cy="5543550"/>
          </a:xfrm>
        </p:spPr>
        <p:txBody>
          <a:bodyPr/>
          <a:lstStyle/>
          <a:p>
            <a:pPr marL="0" indent="0">
              <a:buFontTx/>
              <a:buNone/>
              <a:defRPr/>
            </a:pPr>
            <a:r>
              <a:rPr lang="en-US" sz="2400" b="1" dirty="0"/>
              <a:t>Harp</a:t>
            </a:r>
            <a:endParaRPr lang="nl-NL" sz="2400" b="1" dirty="0"/>
          </a:p>
          <a:p>
            <a:pPr marL="0" indent="0">
              <a:lnSpc>
                <a:spcPts val="1200"/>
              </a:lnSpc>
              <a:buFontTx/>
              <a:buNone/>
              <a:defRPr/>
            </a:pPr>
            <a:endParaRPr lang="nl-NL" sz="2400" dirty="0"/>
          </a:p>
          <a:p>
            <a:pPr marL="0" indent="0">
              <a:buFontTx/>
              <a:buNone/>
              <a:defRPr/>
            </a:pPr>
            <a:r>
              <a:rPr lang="nl-NL" sz="2200" dirty="0"/>
              <a:t>Als een snaar trilt, kan de harpist de eerste boventoon laten horen door op de juiste plek de snaar met een vinger licht te dempen</a:t>
            </a:r>
            <a:r>
              <a:rPr lang="nl-NL" sz="2200" dirty="0" smtClean="0"/>
              <a:t>. Op </a:t>
            </a:r>
            <a:r>
              <a:rPr lang="nl-NL" sz="2200" dirty="0"/>
              <a:t>de uitwerkbijlage is de snaar twee keer getekend.</a:t>
            </a:r>
          </a:p>
          <a:p>
            <a:pPr marL="0" indent="0">
              <a:lnSpc>
                <a:spcPts val="1200"/>
              </a:lnSpc>
              <a:buFontTx/>
              <a:buNone/>
              <a:defRPr/>
            </a:pPr>
            <a:endParaRPr lang="nl-NL" sz="2200" dirty="0"/>
          </a:p>
          <a:p>
            <a:pPr marL="0" indent="0">
              <a:buFontTx/>
              <a:buNone/>
              <a:defRPr/>
            </a:pPr>
            <a:r>
              <a:rPr lang="nl-NL" sz="1800" dirty="0"/>
              <a:t>3p</a:t>
            </a:r>
            <a:r>
              <a:rPr lang="nl-NL" sz="2200" dirty="0"/>
              <a:t> </a:t>
            </a:r>
            <a:r>
              <a:rPr lang="nl-NL" sz="2200" b="1" dirty="0"/>
              <a:t>1 </a:t>
            </a:r>
            <a:r>
              <a:rPr lang="nl-NL" sz="2200" dirty="0"/>
              <a:t>Voer de volgende opdrachten uit:</a:t>
            </a:r>
          </a:p>
          <a:p>
            <a:pPr>
              <a:defRPr/>
            </a:pPr>
            <a:r>
              <a:rPr lang="nl-NL" sz="2200" dirty="0"/>
              <a:t>Geef op de uitwerkbijlage de plaats van de knoop/knopen (K) en buik/buiken (B) aan bij een snaar die trilt in de grondtoon.</a:t>
            </a:r>
          </a:p>
          <a:p>
            <a:pPr>
              <a:defRPr/>
            </a:pPr>
            <a:r>
              <a:rPr lang="nl-NL" sz="2200" dirty="0"/>
              <a:t>Geef op de uitwerkbijlage de plaats van de knoop/knopen (K) en buik/buiken (B) aan bij een snaar die trilt in de eerste boventoon.</a:t>
            </a:r>
          </a:p>
          <a:p>
            <a:pPr>
              <a:defRPr/>
            </a:pPr>
            <a:r>
              <a:rPr lang="nl-NL" sz="2200" dirty="0"/>
              <a:t>Geef in de tekening van de grondtoon met een pijltje aan waar de harpist de snaar licht gedempt </a:t>
            </a:r>
            <a:r>
              <a:rPr lang="nl-NL" sz="2200" dirty="0" smtClean="0"/>
              <a:t>heeft.</a:t>
            </a:r>
            <a:endParaRPr lang="nl-NL" sz="2200" dirty="0"/>
          </a:p>
          <a:p>
            <a:pPr marL="0" indent="0">
              <a:buFontTx/>
              <a:buNone/>
              <a:defRPr/>
            </a:pPr>
            <a:endParaRPr lang="nl-NL"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el 15"/>
          <p:cNvSpPr>
            <a:spLocks noGrp="1"/>
          </p:cNvSpPr>
          <p:nvPr>
            <p:ph type="title"/>
          </p:nvPr>
        </p:nvSpPr>
        <p:spPr>
          <a:xfrm>
            <a:off x="971550" y="260350"/>
            <a:ext cx="7715250" cy="504825"/>
          </a:xfrm>
        </p:spPr>
        <p:txBody>
          <a:bodyPr/>
          <a:lstStyle/>
          <a:p>
            <a:r>
              <a:rPr lang="nl-NL" sz="2800" smtClean="0"/>
              <a:t>Examenprogramma nieuwe natuurkunde</a:t>
            </a:r>
          </a:p>
        </p:txBody>
      </p:sp>
      <p:sp>
        <p:nvSpPr>
          <p:cNvPr id="17410" name="Tijdelijke aanduiding voor tekst 25"/>
          <p:cNvSpPr>
            <a:spLocks noGrp="1"/>
          </p:cNvSpPr>
          <p:nvPr>
            <p:ph type="body" idx="1"/>
          </p:nvPr>
        </p:nvSpPr>
        <p:spPr>
          <a:xfrm>
            <a:off x="457200" y="1535113"/>
            <a:ext cx="8147050" cy="639762"/>
          </a:xfrm>
        </p:spPr>
        <p:txBody>
          <a:bodyPr/>
          <a:lstStyle/>
          <a:p>
            <a:pPr algn="ctr"/>
            <a:r>
              <a:rPr lang="en-US" sz="3200" smtClean="0"/>
              <a:t>Stakeholders</a:t>
            </a:r>
            <a:endParaRPr lang="nl-NL" sz="3200" smtClean="0"/>
          </a:p>
        </p:txBody>
      </p:sp>
      <p:sp>
        <p:nvSpPr>
          <p:cNvPr id="17411" name="Tijdelijke aanduiding voor inhoud 26"/>
          <p:cNvSpPr>
            <a:spLocks noGrp="1"/>
          </p:cNvSpPr>
          <p:nvPr>
            <p:ph sz="half" idx="2"/>
          </p:nvPr>
        </p:nvSpPr>
        <p:spPr/>
        <p:txBody>
          <a:bodyPr/>
          <a:lstStyle/>
          <a:p>
            <a:r>
              <a:rPr lang="en-US" smtClean="0"/>
              <a:t>Vernieuwingscommissie</a:t>
            </a:r>
            <a:r>
              <a:rPr lang="nl-NL" smtClean="0"/>
              <a:t> (VNC)</a:t>
            </a:r>
          </a:p>
          <a:p>
            <a:r>
              <a:rPr lang="en-US" smtClean="0"/>
              <a:t>Pilotdocenten</a:t>
            </a:r>
          </a:p>
          <a:p>
            <a:r>
              <a:rPr lang="en-US" smtClean="0"/>
              <a:t>CvE vaksectie </a:t>
            </a:r>
          </a:p>
          <a:p>
            <a:r>
              <a:rPr lang="en-US" smtClean="0"/>
              <a:t>Moduleschrijvers</a:t>
            </a:r>
          </a:p>
          <a:p>
            <a:r>
              <a:rPr lang="en-US" smtClean="0"/>
              <a:t>SLO evaluatie en uitrol</a:t>
            </a:r>
          </a:p>
          <a:p>
            <a:endParaRPr lang="nl-NL" smtClean="0"/>
          </a:p>
        </p:txBody>
      </p:sp>
      <p:sp>
        <p:nvSpPr>
          <p:cNvPr id="17412" name="Tijdelijke aanduiding voor inhoud 28"/>
          <p:cNvSpPr>
            <a:spLocks noGrp="1"/>
          </p:cNvSpPr>
          <p:nvPr>
            <p:ph sz="quarter" idx="4"/>
          </p:nvPr>
        </p:nvSpPr>
        <p:spPr/>
        <p:txBody>
          <a:bodyPr/>
          <a:lstStyle/>
          <a:p>
            <a:r>
              <a:rPr lang="en-US" smtClean="0"/>
              <a:t>Cito medewerkers</a:t>
            </a:r>
          </a:p>
          <a:p>
            <a:r>
              <a:rPr lang="en-US" smtClean="0"/>
              <a:t>CG leden van Cito</a:t>
            </a:r>
          </a:p>
          <a:p>
            <a:r>
              <a:rPr lang="en-US" smtClean="0"/>
              <a:t>Veld: alle natuurkunde docenten</a:t>
            </a:r>
          </a:p>
          <a:p>
            <a:r>
              <a:rPr lang="en-US" smtClean="0"/>
              <a:t>Vakverenigingen: NNV/NVON</a:t>
            </a:r>
          </a:p>
          <a:p>
            <a:r>
              <a:rPr lang="en-US" smtClean="0"/>
              <a:t>Uitgevers</a:t>
            </a:r>
          </a:p>
          <a:p>
            <a:endParaRPr lang="nl-NL"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el 1"/>
          <p:cNvSpPr>
            <a:spLocks noGrp="1"/>
          </p:cNvSpPr>
          <p:nvPr>
            <p:ph type="title"/>
          </p:nvPr>
        </p:nvSpPr>
        <p:spPr>
          <a:xfrm>
            <a:off x="1042988" y="188913"/>
            <a:ext cx="7643812" cy="647700"/>
          </a:xfrm>
        </p:spPr>
        <p:txBody>
          <a:bodyPr/>
          <a:lstStyle/>
          <a:p>
            <a:r>
              <a:rPr lang="nl-NL" sz="2800" smtClean="0"/>
              <a:t>Examenprogramma nieuwe natuurkunde</a:t>
            </a:r>
          </a:p>
        </p:txBody>
      </p:sp>
      <p:sp>
        <p:nvSpPr>
          <p:cNvPr id="36866" name="Tijdelijke aanduiding voor tekst 3"/>
          <p:cNvSpPr>
            <a:spLocks noGrp="1"/>
          </p:cNvSpPr>
          <p:nvPr>
            <p:ph type="body" idx="1"/>
          </p:nvPr>
        </p:nvSpPr>
        <p:spPr>
          <a:xfrm>
            <a:off x="457200" y="1196975"/>
            <a:ext cx="8362950" cy="647700"/>
          </a:xfrm>
        </p:spPr>
        <p:txBody>
          <a:bodyPr/>
          <a:lstStyle/>
          <a:p>
            <a:pPr algn="ctr"/>
            <a:r>
              <a:rPr lang="nl-NL" smtClean="0"/>
              <a:t>Schatten…….</a:t>
            </a:r>
          </a:p>
        </p:txBody>
      </p:sp>
      <p:sp>
        <p:nvSpPr>
          <p:cNvPr id="36867" name="Tijdelijke aanduiding voor inhoud 5"/>
          <p:cNvSpPr>
            <a:spLocks noGrp="1"/>
          </p:cNvSpPr>
          <p:nvPr>
            <p:ph sz="half" idx="2"/>
          </p:nvPr>
        </p:nvSpPr>
        <p:spPr/>
        <p:txBody>
          <a:bodyPr/>
          <a:lstStyle/>
          <a:p>
            <a:r>
              <a:rPr lang="nl-NL" smtClean="0"/>
              <a:t>2003 al gedaan (snelheid van een auto)</a:t>
            </a:r>
          </a:p>
          <a:p>
            <a:r>
              <a:rPr lang="en-US" smtClean="0"/>
              <a:t>beredeneerd schatten, dus niet zomaar…</a:t>
            </a:r>
          </a:p>
          <a:p>
            <a:r>
              <a:rPr lang="en-US" smtClean="0"/>
              <a:t>oppervlakte onder een grafiek</a:t>
            </a:r>
          </a:p>
          <a:p>
            <a:r>
              <a:rPr lang="en-US" smtClean="0"/>
              <a:t>aanname eenparig versnelde beweging</a:t>
            </a:r>
          </a:p>
          <a:p>
            <a:endParaRPr lang="nl-NL" smtClean="0"/>
          </a:p>
        </p:txBody>
      </p:sp>
      <p:sp>
        <p:nvSpPr>
          <p:cNvPr id="8" name="Tijdelijke aanduiding voor inhoud 7"/>
          <p:cNvSpPr>
            <a:spLocks noGrp="1"/>
          </p:cNvSpPr>
          <p:nvPr>
            <p:ph sz="quarter" idx="4"/>
          </p:nvPr>
        </p:nvSpPr>
        <p:spPr>
          <a:xfrm>
            <a:off x="5148263" y="2174875"/>
            <a:ext cx="3538537" cy="3951288"/>
          </a:xfrm>
        </p:spPr>
        <p:txBody>
          <a:bodyPr/>
          <a:lstStyle/>
          <a:p>
            <a:pPr>
              <a:defRPr/>
            </a:pPr>
            <a:r>
              <a:rPr lang="en-US" dirty="0" err="1" smtClean="0"/>
              <a:t>vergelijken</a:t>
            </a:r>
            <a:endParaRPr lang="nl-NL" dirty="0" smtClean="0"/>
          </a:p>
          <a:p>
            <a:pPr marL="0" indent="0">
              <a:buFontTx/>
              <a:buNone/>
              <a:defRPr/>
            </a:pPr>
            <a:endParaRPr lang="nl-NL"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el 1"/>
          <p:cNvSpPr>
            <a:spLocks noGrp="1"/>
          </p:cNvSpPr>
          <p:nvPr>
            <p:ph type="title"/>
          </p:nvPr>
        </p:nvSpPr>
        <p:spPr>
          <a:xfrm>
            <a:off x="900113" y="274638"/>
            <a:ext cx="7786687" cy="490537"/>
          </a:xfrm>
        </p:spPr>
        <p:txBody>
          <a:bodyPr/>
          <a:lstStyle/>
          <a:p>
            <a:r>
              <a:rPr lang="nl-NL" sz="2800" smtClean="0"/>
              <a:t>Examenprogramma nieuwe natuurkunde</a:t>
            </a:r>
          </a:p>
        </p:txBody>
      </p:sp>
      <p:sp>
        <p:nvSpPr>
          <p:cNvPr id="3" name="Tijdelijke aanduiding voor inhoud 2"/>
          <p:cNvSpPr>
            <a:spLocks noGrp="1"/>
          </p:cNvSpPr>
          <p:nvPr>
            <p:ph sz="half" idx="2"/>
          </p:nvPr>
        </p:nvSpPr>
        <p:spPr/>
        <p:txBody>
          <a:bodyPr/>
          <a:lstStyle/>
          <a:p>
            <a:pPr marL="0" indent="0">
              <a:buFontTx/>
              <a:buNone/>
              <a:defRPr/>
            </a:pPr>
            <a:r>
              <a:rPr lang="nl-NL" dirty="0" smtClean="0"/>
              <a:t> </a:t>
            </a:r>
          </a:p>
          <a:p>
            <a:pPr>
              <a:defRPr/>
            </a:pPr>
            <a:endParaRPr lang="nl-NL" dirty="0" smtClean="0"/>
          </a:p>
          <a:p>
            <a:pPr>
              <a:defRPr/>
            </a:pPr>
            <a:endParaRPr lang="nl-NL" dirty="0"/>
          </a:p>
        </p:txBody>
      </p:sp>
      <p:sp>
        <p:nvSpPr>
          <p:cNvPr id="37891" name="Tijdelijke aanduiding voor tekst 6"/>
          <p:cNvSpPr>
            <a:spLocks noGrp="1"/>
          </p:cNvSpPr>
          <p:nvPr>
            <p:ph type="body" sz="quarter" idx="3"/>
          </p:nvPr>
        </p:nvSpPr>
        <p:spPr>
          <a:xfrm>
            <a:off x="611188" y="981075"/>
            <a:ext cx="8075612" cy="576263"/>
          </a:xfrm>
        </p:spPr>
        <p:txBody>
          <a:bodyPr/>
          <a:lstStyle/>
          <a:p>
            <a:pPr algn="ctr"/>
            <a:r>
              <a:rPr lang="en-US" sz="2800" smtClean="0"/>
              <a:t>Wat hebben we tot nu toe gedaan?</a:t>
            </a:r>
            <a:endParaRPr lang="nl-NL" sz="2800" smtClean="0"/>
          </a:p>
        </p:txBody>
      </p:sp>
      <p:sp>
        <p:nvSpPr>
          <p:cNvPr id="37892" name="Tijdelijke aanduiding voor inhoud 7"/>
          <p:cNvSpPr>
            <a:spLocks noGrp="1"/>
          </p:cNvSpPr>
          <p:nvPr>
            <p:ph sz="quarter" idx="4"/>
          </p:nvPr>
        </p:nvSpPr>
        <p:spPr>
          <a:xfrm>
            <a:off x="323850" y="1844675"/>
            <a:ext cx="8362950" cy="4608513"/>
          </a:xfrm>
        </p:spPr>
        <p:txBody>
          <a:bodyPr/>
          <a:lstStyle/>
          <a:p>
            <a:r>
              <a:rPr lang="en-US" smtClean="0"/>
              <a:t>multiple choice ( geen berekeningen) </a:t>
            </a:r>
          </a:p>
          <a:p>
            <a:r>
              <a:rPr lang="en-US" smtClean="0"/>
              <a:t>zinnen met lege plekken</a:t>
            </a:r>
          </a:p>
          <a:p>
            <a:r>
              <a:rPr lang="en-US" smtClean="0"/>
              <a:t>tabellen met “kruisjes zetten”</a:t>
            </a:r>
          </a:p>
          <a:p>
            <a:r>
              <a:rPr lang="en-US" smtClean="0"/>
              <a:t>bereken of beredeneer</a:t>
            </a:r>
          </a:p>
          <a:p>
            <a:r>
              <a:rPr lang="en-US" smtClean="0"/>
              <a:t>voorspelling</a:t>
            </a:r>
          </a:p>
          <a:p>
            <a:r>
              <a:rPr lang="en-US" smtClean="0"/>
              <a:t>formule afleiden</a:t>
            </a:r>
          </a:p>
          <a:p>
            <a:r>
              <a:rPr lang="en-US" smtClean="0"/>
              <a:t>eenheden controle</a:t>
            </a:r>
          </a:p>
          <a:p>
            <a:r>
              <a:rPr lang="en-US" smtClean="0"/>
              <a:t>accent is verschoven van kwantitatief naar iets meer kwalitatief ( 60-40% naar 50-50%)</a:t>
            </a:r>
          </a:p>
          <a:p>
            <a:r>
              <a:rPr lang="en-US" smtClean="0"/>
              <a:t>contexten: iets minder technisch (minder                     hard, hoog en ver)</a:t>
            </a:r>
          </a:p>
          <a:p>
            <a:endParaRPr lang="nl-NL" smtClean="0"/>
          </a:p>
          <a:p>
            <a:endParaRPr lang="nl-NL" smtClean="0"/>
          </a:p>
        </p:txBody>
      </p:sp>
      <p:pic>
        <p:nvPicPr>
          <p:cNvPr id="37893" name="Afbeelding 8"/>
          <p:cNvPicPr>
            <a:picLocks noChangeAspect="1"/>
          </p:cNvPicPr>
          <p:nvPr/>
        </p:nvPicPr>
        <p:blipFill>
          <a:blip r:embed="rId2"/>
          <a:srcRect/>
          <a:stretch>
            <a:fillRect/>
          </a:stretch>
        </p:blipFill>
        <p:spPr bwMode="auto">
          <a:xfrm>
            <a:off x="5626100" y="2205038"/>
            <a:ext cx="2686050" cy="20875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3" name="Titel 1"/>
          <p:cNvSpPr>
            <a:spLocks noGrp="1"/>
          </p:cNvSpPr>
          <p:nvPr>
            <p:ph type="title"/>
          </p:nvPr>
        </p:nvSpPr>
        <p:spPr>
          <a:xfrm>
            <a:off x="900113" y="115888"/>
            <a:ext cx="7786687" cy="720725"/>
          </a:xfrm>
        </p:spPr>
        <p:txBody>
          <a:bodyPr/>
          <a:lstStyle/>
          <a:p>
            <a:r>
              <a:rPr lang="nl-NL" sz="2800" smtClean="0"/>
              <a:t>Examenprogramma nieuwe natuurkunde</a:t>
            </a:r>
          </a:p>
        </p:txBody>
      </p:sp>
      <p:sp>
        <p:nvSpPr>
          <p:cNvPr id="38914" name="Tijdelijke aanduiding voor tekst 3"/>
          <p:cNvSpPr>
            <a:spLocks noGrp="1"/>
          </p:cNvSpPr>
          <p:nvPr>
            <p:ph type="body" idx="1"/>
          </p:nvPr>
        </p:nvSpPr>
        <p:spPr>
          <a:xfrm>
            <a:off x="457200" y="908050"/>
            <a:ext cx="8291513" cy="1081088"/>
          </a:xfrm>
        </p:spPr>
        <p:txBody>
          <a:bodyPr/>
          <a:lstStyle/>
          <a:p>
            <a:pPr algn="ctr"/>
            <a:r>
              <a:rPr lang="en-US" sz="2800" smtClean="0"/>
              <a:t>syllabus natuurkunde centraal examen</a:t>
            </a:r>
          </a:p>
          <a:p>
            <a:pPr algn="ctr"/>
            <a:r>
              <a:rPr lang="en-US" sz="2800" smtClean="0"/>
              <a:t> november 2015</a:t>
            </a:r>
            <a:endParaRPr lang="nl-NL" sz="2800" smtClean="0"/>
          </a:p>
        </p:txBody>
      </p:sp>
      <p:sp>
        <p:nvSpPr>
          <p:cNvPr id="5" name="Tijdelijke aanduiding voor inhoud 4"/>
          <p:cNvSpPr>
            <a:spLocks noGrp="1"/>
          </p:cNvSpPr>
          <p:nvPr>
            <p:ph sz="half" idx="2"/>
          </p:nvPr>
        </p:nvSpPr>
        <p:spPr>
          <a:xfrm>
            <a:off x="457200" y="2060575"/>
            <a:ext cx="4040188" cy="4065588"/>
          </a:xfrm>
        </p:spPr>
        <p:txBody>
          <a:bodyPr/>
          <a:lstStyle/>
          <a:p>
            <a:pPr marL="0" indent="0">
              <a:buFontTx/>
              <a:buNone/>
              <a:defRPr/>
            </a:pPr>
            <a:r>
              <a:rPr lang="en-US" b="1" dirty="0"/>
              <a:t>Anders </a:t>
            </a:r>
            <a:r>
              <a:rPr lang="en-US" b="1" dirty="0" err="1"/>
              <a:t>dan</a:t>
            </a:r>
            <a:r>
              <a:rPr lang="en-US" b="1" dirty="0"/>
              <a:t> in de pilot:</a:t>
            </a:r>
          </a:p>
          <a:p>
            <a:pPr>
              <a:defRPr/>
            </a:pPr>
            <a:r>
              <a:rPr lang="en-US" dirty="0" err="1" smtClean="0"/>
              <a:t>nieuwe</a:t>
            </a:r>
            <a:r>
              <a:rPr lang="en-US" dirty="0" smtClean="0"/>
              <a:t> </a:t>
            </a:r>
            <a:r>
              <a:rPr lang="en-US" dirty="0" err="1"/>
              <a:t>niveau</a:t>
            </a:r>
            <a:r>
              <a:rPr lang="en-US" dirty="0"/>
              <a:t> </a:t>
            </a:r>
            <a:r>
              <a:rPr lang="en-US" dirty="0" err="1"/>
              <a:t>aanduidingen</a:t>
            </a:r>
            <a:endParaRPr lang="en-US" dirty="0"/>
          </a:p>
          <a:p>
            <a:pPr>
              <a:defRPr/>
            </a:pPr>
            <a:r>
              <a:rPr lang="en-US" dirty="0" err="1" smtClean="0"/>
              <a:t>mechanica</a:t>
            </a:r>
            <a:r>
              <a:rPr lang="en-US" dirty="0" smtClean="0"/>
              <a:t> </a:t>
            </a:r>
            <a:r>
              <a:rPr lang="en-US" dirty="0" err="1"/>
              <a:t>alleen</a:t>
            </a:r>
            <a:r>
              <a:rPr lang="en-US" dirty="0"/>
              <a:t> </a:t>
            </a:r>
            <a:r>
              <a:rPr lang="en-US" dirty="0" err="1"/>
              <a:t>grafisch</a:t>
            </a:r>
            <a:r>
              <a:rPr lang="en-US" dirty="0"/>
              <a:t> </a:t>
            </a:r>
            <a:r>
              <a:rPr lang="en-US" dirty="0" err="1"/>
              <a:t>toetsen</a:t>
            </a:r>
            <a:r>
              <a:rPr lang="en-US" dirty="0"/>
              <a:t>, diverse </a:t>
            </a:r>
            <a:r>
              <a:rPr lang="en-US" dirty="0" err="1"/>
              <a:t>formules</a:t>
            </a:r>
            <a:r>
              <a:rPr lang="en-US" dirty="0"/>
              <a:t> </a:t>
            </a:r>
            <a:r>
              <a:rPr lang="en-US" dirty="0" err="1"/>
              <a:t>verdwenen</a:t>
            </a:r>
            <a:endParaRPr lang="en-US" dirty="0"/>
          </a:p>
          <a:p>
            <a:pPr>
              <a:defRPr/>
            </a:pPr>
            <a:r>
              <a:rPr lang="en-US" dirty="0" err="1" smtClean="0"/>
              <a:t>geen</a:t>
            </a:r>
            <a:r>
              <a:rPr lang="en-US" dirty="0" smtClean="0"/>
              <a:t> </a:t>
            </a:r>
            <a:r>
              <a:rPr lang="en-US" dirty="0" err="1"/>
              <a:t>gemengde</a:t>
            </a:r>
            <a:r>
              <a:rPr lang="en-US" dirty="0"/>
              <a:t> </a:t>
            </a:r>
            <a:r>
              <a:rPr lang="en-US" dirty="0" err="1"/>
              <a:t>schakeling</a:t>
            </a:r>
            <a:r>
              <a:rPr lang="en-US" dirty="0"/>
              <a:t> R </a:t>
            </a:r>
            <a:r>
              <a:rPr lang="en-US" dirty="0" err="1"/>
              <a:t>bij</a:t>
            </a:r>
            <a:r>
              <a:rPr lang="en-US" dirty="0"/>
              <a:t> </a:t>
            </a:r>
            <a:r>
              <a:rPr lang="en-US" dirty="0" err="1"/>
              <a:t>serie</a:t>
            </a:r>
            <a:r>
              <a:rPr lang="en-US" dirty="0"/>
              <a:t>,   </a:t>
            </a:r>
            <a:r>
              <a:rPr lang="en-US" dirty="0" smtClean="0"/>
              <a:t> G </a:t>
            </a:r>
            <a:r>
              <a:rPr lang="en-US" dirty="0" err="1"/>
              <a:t>bij</a:t>
            </a:r>
            <a:r>
              <a:rPr lang="en-US" dirty="0"/>
              <a:t> parallel</a:t>
            </a:r>
          </a:p>
          <a:p>
            <a:pPr>
              <a:defRPr/>
            </a:pPr>
            <a:r>
              <a:rPr lang="en-US" dirty="0" err="1" smtClean="0"/>
              <a:t>formule</a:t>
            </a:r>
            <a:r>
              <a:rPr lang="en-US" dirty="0" smtClean="0"/>
              <a:t> </a:t>
            </a:r>
            <a:r>
              <a:rPr lang="en-US" dirty="0" err="1"/>
              <a:t>slingertijd</a:t>
            </a:r>
            <a:r>
              <a:rPr lang="en-US" dirty="0"/>
              <a:t> </a:t>
            </a:r>
            <a:r>
              <a:rPr lang="en-US" dirty="0" err="1"/>
              <a:t>geschrapt</a:t>
            </a:r>
            <a:endParaRPr lang="en-US" dirty="0"/>
          </a:p>
          <a:p>
            <a:pPr>
              <a:defRPr/>
            </a:pPr>
            <a:endParaRPr lang="nl-NL" dirty="0"/>
          </a:p>
        </p:txBody>
      </p:sp>
      <p:sp>
        <p:nvSpPr>
          <p:cNvPr id="38916" name="Tijdelijke aanduiding voor inhoud 6"/>
          <p:cNvSpPr>
            <a:spLocks noGrp="1"/>
          </p:cNvSpPr>
          <p:nvPr>
            <p:ph sz="quarter" idx="4"/>
          </p:nvPr>
        </p:nvSpPr>
        <p:spPr/>
        <p:txBody>
          <a:bodyPr/>
          <a:lstStyle/>
          <a:p>
            <a:r>
              <a:rPr lang="en-US" smtClean="0"/>
              <a:t>wet van Wien geschrapt</a:t>
            </a:r>
          </a:p>
          <a:p>
            <a:r>
              <a:rPr lang="en-US" smtClean="0"/>
              <a:t>technisch ontwerpen deels verdwenen H</a:t>
            </a:r>
          </a:p>
          <a:p>
            <a:endParaRPr lang="nl-NL" smtClean="0"/>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el 1"/>
          <p:cNvSpPr>
            <a:spLocks noGrp="1"/>
          </p:cNvSpPr>
          <p:nvPr>
            <p:ph type="title"/>
          </p:nvPr>
        </p:nvSpPr>
        <p:spPr>
          <a:xfrm>
            <a:off x="900113" y="0"/>
            <a:ext cx="7773987" cy="836613"/>
          </a:xfrm>
        </p:spPr>
        <p:txBody>
          <a:bodyPr/>
          <a:lstStyle/>
          <a:p>
            <a:r>
              <a:rPr lang="nl-NL" sz="2800" smtClean="0"/>
              <a:t>Examenprogramma nieuwe natuurkunde</a:t>
            </a:r>
          </a:p>
        </p:txBody>
      </p:sp>
      <p:sp>
        <p:nvSpPr>
          <p:cNvPr id="39938" name="Tijdelijke aanduiding voor tekst 2"/>
          <p:cNvSpPr>
            <a:spLocks noGrp="1"/>
          </p:cNvSpPr>
          <p:nvPr>
            <p:ph type="body" idx="1"/>
          </p:nvPr>
        </p:nvSpPr>
        <p:spPr>
          <a:xfrm>
            <a:off x="457200" y="981075"/>
            <a:ext cx="8218488" cy="503238"/>
          </a:xfrm>
        </p:spPr>
        <p:txBody>
          <a:bodyPr/>
          <a:lstStyle/>
          <a:p>
            <a:pPr algn="ctr"/>
            <a:r>
              <a:rPr lang="en-US" sz="2800" smtClean="0"/>
              <a:t>Nieuw, oud of anders?</a:t>
            </a:r>
            <a:endParaRPr lang="nl-NL" sz="2800" smtClean="0"/>
          </a:p>
        </p:txBody>
      </p:sp>
      <p:sp>
        <p:nvSpPr>
          <p:cNvPr id="11" name="Tijdelijke aanduiding voor inhoud 2"/>
          <p:cNvSpPr>
            <a:spLocks noGrp="1"/>
          </p:cNvSpPr>
          <p:nvPr>
            <p:ph sz="half" idx="1"/>
          </p:nvPr>
        </p:nvSpPr>
        <p:spPr>
          <a:xfrm>
            <a:off x="3492500" y="1484313"/>
            <a:ext cx="2303463" cy="3097212"/>
          </a:xfrm>
        </p:spPr>
        <p:txBody>
          <a:bodyPr>
            <a:normAutofit/>
          </a:bodyPr>
          <a:lstStyle/>
          <a:p>
            <a:pPr marL="342900" indent="-342900">
              <a:buFont typeface="Arial" pitchFamily="34" charset="0"/>
              <a:buChar char="•"/>
              <a:defRPr/>
            </a:pPr>
            <a:r>
              <a:rPr lang="en-US" sz="2000" dirty="0" err="1" smtClean="0"/>
              <a:t>oud</a:t>
            </a:r>
            <a:endParaRPr lang="en-US" sz="2000" dirty="0" smtClean="0"/>
          </a:p>
          <a:p>
            <a:pPr>
              <a:lnSpc>
                <a:spcPts val="1200"/>
              </a:lnSpc>
              <a:defRPr/>
            </a:pPr>
            <a:endParaRPr lang="en-US" sz="2000" dirty="0" smtClean="0"/>
          </a:p>
          <a:p>
            <a:pPr marL="342900" indent="-342900">
              <a:buFont typeface="Wingdings" pitchFamily="2" charset="2"/>
              <a:buChar char="v"/>
              <a:defRPr/>
            </a:pPr>
            <a:r>
              <a:rPr lang="en-US" sz="2000" b="0" dirty="0" err="1" smtClean="0"/>
              <a:t>redelijk</a:t>
            </a:r>
            <a:r>
              <a:rPr lang="en-US" sz="2000" b="0" dirty="0" smtClean="0"/>
              <a:t> </a:t>
            </a:r>
            <a:r>
              <a:rPr lang="en-US" sz="2000" b="0" dirty="0" err="1" smtClean="0"/>
              <a:t>veel</a:t>
            </a:r>
            <a:r>
              <a:rPr lang="en-US" sz="2000" b="0" dirty="0" smtClean="0"/>
              <a:t> overlap met </a:t>
            </a:r>
            <a:r>
              <a:rPr lang="en-US" sz="2000" b="0" dirty="0" err="1" smtClean="0"/>
              <a:t>oude</a:t>
            </a:r>
            <a:r>
              <a:rPr lang="en-US" sz="2000" b="0" dirty="0" smtClean="0"/>
              <a:t> </a:t>
            </a:r>
            <a:r>
              <a:rPr lang="en-US" sz="2000" b="0" dirty="0" err="1" smtClean="0"/>
              <a:t>programma</a:t>
            </a:r>
            <a:endParaRPr lang="en-US" sz="2000" b="0" dirty="0" smtClean="0"/>
          </a:p>
          <a:p>
            <a:pPr marL="342900" indent="-342900">
              <a:buFont typeface="Wingdings" pitchFamily="2" charset="2"/>
              <a:buChar char="v"/>
              <a:defRPr/>
            </a:pPr>
            <a:r>
              <a:rPr lang="en-US" sz="2000" b="0" dirty="0" err="1" smtClean="0"/>
              <a:t>herkenbaar</a:t>
            </a:r>
            <a:endParaRPr lang="en-US" sz="2000" b="0" dirty="0" smtClean="0"/>
          </a:p>
          <a:p>
            <a:pPr marL="342900" indent="-342900">
              <a:buFont typeface="Wingdings" pitchFamily="2" charset="2"/>
              <a:buChar char="v"/>
              <a:defRPr/>
            </a:pPr>
            <a:r>
              <a:rPr lang="en-US" sz="2000" b="0" dirty="0" smtClean="0"/>
              <a:t>even </a:t>
            </a:r>
            <a:r>
              <a:rPr lang="en-US" sz="2000" b="0" dirty="0" err="1" smtClean="0"/>
              <a:t>goed</a:t>
            </a:r>
            <a:endParaRPr lang="en-US" sz="2000" b="0" dirty="0" smtClean="0"/>
          </a:p>
          <a:p>
            <a:pPr>
              <a:defRPr/>
            </a:pPr>
            <a:endParaRPr lang="en-US" sz="2000" dirty="0" smtClean="0"/>
          </a:p>
        </p:txBody>
      </p:sp>
      <p:sp>
        <p:nvSpPr>
          <p:cNvPr id="39940" name="Tijdelijke aanduiding voor inhoud 3"/>
          <p:cNvSpPr>
            <a:spLocks noGrp="1"/>
          </p:cNvSpPr>
          <p:nvPr>
            <p:ph sz="half" idx="2"/>
          </p:nvPr>
        </p:nvSpPr>
        <p:spPr>
          <a:xfrm>
            <a:off x="5580063" y="1557338"/>
            <a:ext cx="3168650" cy="4525962"/>
          </a:xfrm>
        </p:spPr>
        <p:txBody>
          <a:bodyPr/>
          <a:lstStyle/>
          <a:p>
            <a:r>
              <a:rPr lang="en-US" sz="2000" b="1" smtClean="0"/>
              <a:t>anders?</a:t>
            </a:r>
          </a:p>
          <a:p>
            <a:pPr>
              <a:lnSpc>
                <a:spcPts val="1200"/>
              </a:lnSpc>
            </a:pPr>
            <a:endParaRPr lang="en-US" sz="2000" smtClean="0"/>
          </a:p>
          <a:p>
            <a:pPr>
              <a:buFont typeface="Wingdings" pitchFamily="2" charset="2"/>
              <a:buChar char="v"/>
            </a:pPr>
            <a:r>
              <a:rPr lang="en-US" sz="2000" smtClean="0"/>
              <a:t>CE stof 60%</a:t>
            </a:r>
          </a:p>
          <a:p>
            <a:pPr>
              <a:buFont typeface="Wingdings" pitchFamily="2" charset="2"/>
              <a:buChar char="v"/>
            </a:pPr>
            <a:r>
              <a:rPr lang="en-US" sz="2000" smtClean="0"/>
              <a:t>meer woorden</a:t>
            </a:r>
          </a:p>
          <a:p>
            <a:pPr>
              <a:buFont typeface="Wingdings" pitchFamily="2" charset="2"/>
              <a:buChar char="v"/>
            </a:pPr>
            <a:r>
              <a:rPr lang="en-US" sz="2000" smtClean="0"/>
              <a:t>meer vragen</a:t>
            </a:r>
          </a:p>
          <a:p>
            <a:pPr>
              <a:buFont typeface="Wingdings" pitchFamily="2" charset="2"/>
              <a:buChar char="v"/>
            </a:pPr>
            <a:r>
              <a:rPr lang="en-US" sz="2000" smtClean="0"/>
              <a:t>weg: optica, kernenergie </a:t>
            </a:r>
          </a:p>
          <a:p>
            <a:pPr>
              <a:buFont typeface="Wingdings" pitchFamily="2" charset="2"/>
              <a:buChar char="v"/>
            </a:pPr>
            <a:r>
              <a:rPr lang="en-US" sz="2000" smtClean="0"/>
              <a:t>minder formules</a:t>
            </a:r>
          </a:p>
          <a:p>
            <a:pPr>
              <a:buFont typeface="Wingdings" pitchFamily="2" charset="2"/>
              <a:buChar char="v"/>
            </a:pPr>
            <a:r>
              <a:rPr lang="en-US" sz="2000" smtClean="0"/>
              <a:t>niveau rekenwerk</a:t>
            </a:r>
          </a:p>
          <a:p>
            <a:pPr>
              <a:buFont typeface="Wingdings" pitchFamily="2" charset="2"/>
              <a:buChar char="v"/>
            </a:pPr>
            <a:r>
              <a:rPr lang="en-US" sz="2000" smtClean="0"/>
              <a:t>FI naar SE</a:t>
            </a:r>
          </a:p>
          <a:p>
            <a:pPr>
              <a:buFont typeface="Wingdings" pitchFamily="2" charset="2"/>
              <a:buChar char="v"/>
            </a:pPr>
            <a:r>
              <a:rPr lang="en-US" sz="2000" smtClean="0"/>
              <a:t>diepgang</a:t>
            </a:r>
          </a:p>
          <a:p>
            <a:pPr>
              <a:buFont typeface="Wingdings" pitchFamily="2" charset="2"/>
              <a:buChar char="v"/>
            </a:pPr>
            <a:r>
              <a:rPr lang="en-US" sz="2000" smtClean="0"/>
              <a:t>bewegingen grafisch </a:t>
            </a:r>
          </a:p>
          <a:p>
            <a:pPr>
              <a:buFont typeface="Wingdings" pitchFamily="2" charset="2"/>
              <a:buChar char="v"/>
            </a:pPr>
            <a:endParaRPr lang="en-US" sz="1400" smtClean="0"/>
          </a:p>
          <a:p>
            <a:pPr>
              <a:buFont typeface="Wingdings" pitchFamily="2" charset="2"/>
              <a:buChar char="v"/>
            </a:pPr>
            <a:endParaRPr lang="en-US" sz="1400" smtClean="0"/>
          </a:p>
          <a:p>
            <a:pPr>
              <a:buFont typeface="Wingdings" pitchFamily="2" charset="2"/>
              <a:buChar char="v"/>
            </a:pPr>
            <a:endParaRPr lang="en-US" sz="1400" smtClean="0"/>
          </a:p>
          <a:p>
            <a:pPr>
              <a:buFont typeface="Wingdings" pitchFamily="2" charset="2"/>
              <a:buChar char="v"/>
            </a:pPr>
            <a:endParaRPr lang="en-US" sz="1400" smtClean="0"/>
          </a:p>
          <a:p>
            <a:endParaRPr lang="en-US" sz="1400" smtClean="0"/>
          </a:p>
          <a:p>
            <a:pPr>
              <a:buFont typeface="Wingdings" pitchFamily="2" charset="2"/>
              <a:buChar char="v"/>
            </a:pPr>
            <a:endParaRPr lang="nl-NL" sz="1400" smtClean="0"/>
          </a:p>
        </p:txBody>
      </p:sp>
      <p:sp>
        <p:nvSpPr>
          <p:cNvPr id="13" name="Tijdelijke aanduiding voor inhoud 2"/>
          <p:cNvSpPr txBox="1">
            <a:spLocks/>
          </p:cNvSpPr>
          <p:nvPr/>
        </p:nvSpPr>
        <p:spPr>
          <a:xfrm>
            <a:off x="827088" y="1628775"/>
            <a:ext cx="2305050" cy="4310063"/>
          </a:xfrm>
          <a:prstGeom prst="rect">
            <a:avLst/>
          </a:prstGeom>
        </p:spPr>
        <p:txBody>
          <a:bodyPr>
            <a:normAutofit fontScale="85000" lnSpcReduction="20000"/>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a:defRPr/>
            </a:pPr>
            <a:r>
              <a:rPr lang="en-US" sz="2400" b="1" dirty="0" err="1">
                <a:solidFill>
                  <a:srgbClr val="0079AB"/>
                </a:solidFill>
              </a:rPr>
              <a:t>nieuw</a:t>
            </a:r>
            <a:endParaRPr lang="en-US" sz="2400" b="1" dirty="0">
              <a:solidFill>
                <a:srgbClr val="0079AB"/>
              </a:solidFill>
            </a:endParaRPr>
          </a:p>
          <a:p>
            <a:pPr marL="0" indent="0">
              <a:lnSpc>
                <a:spcPts val="1200"/>
              </a:lnSpc>
              <a:buFont typeface="Arial" pitchFamily="34" charset="0"/>
              <a:buNone/>
              <a:defRPr/>
            </a:pPr>
            <a:endParaRPr lang="en-US" sz="2200" dirty="0">
              <a:solidFill>
                <a:srgbClr val="0079AB"/>
              </a:solidFill>
            </a:endParaRPr>
          </a:p>
          <a:p>
            <a:pPr>
              <a:buFont typeface="Wingdings" pitchFamily="2" charset="2"/>
              <a:buChar char="v"/>
              <a:defRPr/>
            </a:pPr>
            <a:r>
              <a:rPr lang="en-US" sz="2200" dirty="0" err="1">
                <a:solidFill>
                  <a:srgbClr val="0079AB"/>
                </a:solidFill>
              </a:rPr>
              <a:t>nieuwe</a:t>
            </a:r>
            <a:r>
              <a:rPr lang="en-US" sz="2200" dirty="0">
                <a:solidFill>
                  <a:srgbClr val="0079AB"/>
                </a:solidFill>
              </a:rPr>
              <a:t> </a:t>
            </a:r>
            <a:r>
              <a:rPr lang="en-US" sz="2200" dirty="0" err="1">
                <a:solidFill>
                  <a:srgbClr val="0079AB"/>
                </a:solidFill>
              </a:rPr>
              <a:t>domeinen</a:t>
            </a:r>
            <a:r>
              <a:rPr lang="en-US" sz="2200" dirty="0">
                <a:solidFill>
                  <a:srgbClr val="0079AB"/>
                </a:solidFill>
              </a:rPr>
              <a:t> met  </a:t>
            </a:r>
            <a:r>
              <a:rPr lang="en-US" sz="2200" dirty="0" err="1">
                <a:solidFill>
                  <a:srgbClr val="0079AB"/>
                </a:solidFill>
              </a:rPr>
              <a:t>andere</a:t>
            </a:r>
            <a:r>
              <a:rPr lang="en-US" sz="2200" dirty="0">
                <a:solidFill>
                  <a:srgbClr val="0079AB"/>
                </a:solidFill>
              </a:rPr>
              <a:t>  </a:t>
            </a:r>
            <a:r>
              <a:rPr lang="en-US" sz="2200" dirty="0" err="1">
                <a:solidFill>
                  <a:srgbClr val="0079AB"/>
                </a:solidFill>
              </a:rPr>
              <a:t>vakinhoud</a:t>
            </a:r>
            <a:r>
              <a:rPr lang="en-US" sz="2200" dirty="0">
                <a:solidFill>
                  <a:srgbClr val="0079AB"/>
                </a:solidFill>
              </a:rPr>
              <a:t>   </a:t>
            </a:r>
          </a:p>
          <a:p>
            <a:pPr>
              <a:buFont typeface="Wingdings" pitchFamily="2" charset="2"/>
              <a:buChar char="v"/>
              <a:defRPr/>
            </a:pPr>
            <a:r>
              <a:rPr lang="en-US" sz="2200" dirty="0" err="1">
                <a:solidFill>
                  <a:srgbClr val="0079AB"/>
                </a:solidFill>
              </a:rPr>
              <a:t>gesloten</a:t>
            </a:r>
            <a:r>
              <a:rPr lang="en-US" sz="2200" dirty="0">
                <a:solidFill>
                  <a:srgbClr val="0079AB"/>
                </a:solidFill>
              </a:rPr>
              <a:t> </a:t>
            </a:r>
            <a:r>
              <a:rPr lang="en-US" sz="2200" dirty="0" err="1" smtClean="0">
                <a:solidFill>
                  <a:srgbClr val="0079AB"/>
                </a:solidFill>
              </a:rPr>
              <a:t>vragen</a:t>
            </a:r>
            <a:endParaRPr lang="en-US" sz="2200" dirty="0">
              <a:solidFill>
                <a:srgbClr val="0079AB"/>
              </a:solidFill>
            </a:endParaRPr>
          </a:p>
          <a:p>
            <a:pPr>
              <a:buFont typeface="Wingdings" pitchFamily="2" charset="2"/>
              <a:buChar char="v"/>
              <a:defRPr/>
            </a:pPr>
            <a:r>
              <a:rPr lang="en-US" sz="2200" dirty="0">
                <a:solidFill>
                  <a:srgbClr val="0079AB"/>
                </a:solidFill>
              </a:rPr>
              <a:t>leg </a:t>
            </a:r>
            <a:r>
              <a:rPr lang="en-US" sz="2200" dirty="0" err="1">
                <a:solidFill>
                  <a:srgbClr val="0079AB"/>
                </a:solidFill>
              </a:rPr>
              <a:t>uit</a:t>
            </a:r>
            <a:r>
              <a:rPr lang="en-US" sz="2200" dirty="0">
                <a:solidFill>
                  <a:srgbClr val="0079AB"/>
                </a:solidFill>
              </a:rPr>
              <a:t>, </a:t>
            </a:r>
            <a:r>
              <a:rPr lang="en-US" sz="2200" dirty="0" err="1">
                <a:solidFill>
                  <a:srgbClr val="0079AB"/>
                </a:solidFill>
              </a:rPr>
              <a:t>vul</a:t>
            </a:r>
            <a:r>
              <a:rPr lang="en-US" sz="2200" dirty="0">
                <a:solidFill>
                  <a:srgbClr val="0079AB"/>
                </a:solidFill>
              </a:rPr>
              <a:t> in, </a:t>
            </a:r>
            <a:r>
              <a:rPr lang="en-US" sz="2200" dirty="0" err="1">
                <a:solidFill>
                  <a:srgbClr val="0079AB"/>
                </a:solidFill>
              </a:rPr>
              <a:t>maak</a:t>
            </a:r>
            <a:r>
              <a:rPr lang="en-US" sz="2200" dirty="0">
                <a:solidFill>
                  <a:srgbClr val="0079AB"/>
                </a:solidFill>
              </a:rPr>
              <a:t> </a:t>
            </a:r>
            <a:r>
              <a:rPr lang="en-US" sz="2200" dirty="0" err="1">
                <a:solidFill>
                  <a:srgbClr val="0079AB"/>
                </a:solidFill>
              </a:rPr>
              <a:t>af</a:t>
            </a:r>
            <a:r>
              <a:rPr lang="en-US" sz="2200" dirty="0">
                <a:solidFill>
                  <a:srgbClr val="0079AB"/>
                </a:solidFill>
              </a:rPr>
              <a:t>, etc.</a:t>
            </a:r>
          </a:p>
          <a:p>
            <a:pPr>
              <a:buFont typeface="Wingdings" pitchFamily="2" charset="2"/>
              <a:buChar char="v"/>
              <a:defRPr/>
            </a:pPr>
            <a:r>
              <a:rPr lang="en-US" sz="2200" dirty="0" err="1" smtClean="0">
                <a:solidFill>
                  <a:srgbClr val="0079AB"/>
                </a:solidFill>
              </a:rPr>
              <a:t>bereken</a:t>
            </a:r>
            <a:r>
              <a:rPr lang="en-US" sz="2200" dirty="0" smtClean="0">
                <a:solidFill>
                  <a:srgbClr val="0079AB"/>
                </a:solidFill>
              </a:rPr>
              <a:t> of </a:t>
            </a:r>
            <a:r>
              <a:rPr lang="en-US" sz="2200" dirty="0" err="1" smtClean="0">
                <a:solidFill>
                  <a:srgbClr val="0079AB"/>
                </a:solidFill>
              </a:rPr>
              <a:t>beredeneer</a:t>
            </a:r>
            <a:endParaRPr lang="en-US" sz="2200" dirty="0">
              <a:solidFill>
                <a:srgbClr val="0079AB"/>
              </a:solidFill>
            </a:endParaRPr>
          </a:p>
          <a:p>
            <a:pPr>
              <a:buFont typeface="Wingdings" pitchFamily="2" charset="2"/>
              <a:buChar char="v"/>
              <a:defRPr/>
            </a:pPr>
            <a:r>
              <a:rPr lang="en-US" sz="2200" dirty="0" err="1">
                <a:solidFill>
                  <a:srgbClr val="0079AB"/>
                </a:solidFill>
              </a:rPr>
              <a:t>iets</a:t>
            </a:r>
            <a:r>
              <a:rPr lang="en-US" sz="2200" dirty="0">
                <a:solidFill>
                  <a:srgbClr val="0079AB"/>
                </a:solidFill>
              </a:rPr>
              <a:t> </a:t>
            </a:r>
            <a:r>
              <a:rPr lang="en-US" sz="2200" dirty="0" err="1">
                <a:solidFill>
                  <a:srgbClr val="0079AB"/>
                </a:solidFill>
              </a:rPr>
              <a:t>meer</a:t>
            </a:r>
            <a:r>
              <a:rPr lang="en-US" sz="2200" dirty="0">
                <a:solidFill>
                  <a:srgbClr val="0079AB"/>
                </a:solidFill>
              </a:rPr>
              <a:t> </a:t>
            </a:r>
            <a:r>
              <a:rPr lang="en-US" sz="2200" dirty="0" err="1">
                <a:solidFill>
                  <a:srgbClr val="0079AB"/>
                </a:solidFill>
              </a:rPr>
              <a:t>kwalitatief</a:t>
            </a:r>
            <a:endParaRPr lang="en-US" sz="2200" dirty="0">
              <a:solidFill>
                <a:srgbClr val="0079AB"/>
              </a:solidFill>
            </a:endParaRPr>
          </a:p>
          <a:p>
            <a:pPr>
              <a:buFont typeface="Wingdings" pitchFamily="2" charset="2"/>
              <a:buChar char="v"/>
              <a:defRPr/>
            </a:pPr>
            <a:r>
              <a:rPr lang="en-US" sz="2200" dirty="0" err="1">
                <a:solidFill>
                  <a:srgbClr val="0079AB"/>
                </a:solidFill>
              </a:rPr>
              <a:t>eenvoudiger</a:t>
            </a:r>
            <a:r>
              <a:rPr lang="en-US" sz="2200" dirty="0">
                <a:solidFill>
                  <a:srgbClr val="0079AB"/>
                </a:solidFill>
              </a:rPr>
              <a:t> </a:t>
            </a:r>
            <a:r>
              <a:rPr lang="en-US" sz="2200" dirty="0" err="1">
                <a:solidFill>
                  <a:srgbClr val="0079AB"/>
                </a:solidFill>
              </a:rPr>
              <a:t>berekeningen</a:t>
            </a:r>
            <a:endParaRPr lang="en-US" sz="2200" dirty="0">
              <a:solidFill>
                <a:srgbClr val="0079AB"/>
              </a:solidFill>
            </a:endParaRPr>
          </a:p>
          <a:p>
            <a:pPr>
              <a:buFont typeface="Wingdings" pitchFamily="2" charset="2"/>
              <a:buChar char="v"/>
              <a:defRPr/>
            </a:pPr>
            <a:endParaRPr lang="en-US" sz="1400" dirty="0" smtClean="0"/>
          </a:p>
          <a:p>
            <a:pPr>
              <a:buFont typeface="Wingdings" pitchFamily="2" charset="2"/>
              <a:buChar char="v"/>
              <a:defRPr/>
            </a:pPr>
            <a:endParaRPr lang="en-US" sz="1400" dirty="0" smtClean="0"/>
          </a:p>
          <a:p>
            <a:pPr>
              <a:buFont typeface="Wingdings" pitchFamily="2" charset="2"/>
              <a:buChar char="v"/>
              <a:defRPr/>
            </a:pPr>
            <a:endParaRPr lang="en-US" sz="1400" dirty="0" smtClean="0"/>
          </a:p>
          <a:p>
            <a:pPr>
              <a:buFont typeface="Wingdings" pitchFamily="2" charset="2"/>
              <a:buChar char="v"/>
              <a:defRPr/>
            </a:pPr>
            <a:endParaRPr lang="en-US" sz="1400" dirty="0" smtClean="0"/>
          </a:p>
          <a:p>
            <a:pPr marL="0" indent="0">
              <a:buFont typeface="Arial" pitchFamily="34" charset="0"/>
              <a:buNone/>
              <a:defRPr/>
            </a:pPr>
            <a:endParaRPr lang="en-US" sz="1400" dirty="0"/>
          </a:p>
          <a:p>
            <a:pPr marL="0" indent="0">
              <a:buFont typeface="Arial" pitchFamily="34" charset="0"/>
              <a:buNone/>
              <a:defRPr/>
            </a:pPr>
            <a:endParaRPr lang="en-US" sz="1400" dirty="0" smtClean="0"/>
          </a:p>
        </p:txBody>
      </p:sp>
      <p:pic>
        <p:nvPicPr>
          <p:cNvPr id="39942" name="Afbeelding 6"/>
          <p:cNvPicPr>
            <a:picLocks noChangeAspect="1"/>
          </p:cNvPicPr>
          <p:nvPr/>
        </p:nvPicPr>
        <p:blipFill>
          <a:blip r:embed="rId2"/>
          <a:srcRect/>
          <a:stretch>
            <a:fillRect/>
          </a:stretch>
        </p:blipFill>
        <p:spPr bwMode="auto">
          <a:xfrm>
            <a:off x="3276600" y="4797425"/>
            <a:ext cx="2117725" cy="1344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el 1"/>
          <p:cNvSpPr>
            <a:spLocks noGrp="1"/>
          </p:cNvSpPr>
          <p:nvPr>
            <p:ph type="title"/>
          </p:nvPr>
        </p:nvSpPr>
        <p:spPr>
          <a:xfrm>
            <a:off x="971550" y="274638"/>
            <a:ext cx="7715250" cy="490537"/>
          </a:xfrm>
        </p:spPr>
        <p:txBody>
          <a:bodyPr/>
          <a:lstStyle/>
          <a:p>
            <a:r>
              <a:rPr lang="nl-NL" sz="2800" smtClean="0"/>
              <a:t>Examenprogramma nieuwe natuurkunde</a:t>
            </a:r>
          </a:p>
        </p:txBody>
      </p:sp>
      <p:sp>
        <p:nvSpPr>
          <p:cNvPr id="40962" name="Tijdelijke aanduiding voor tekst 4"/>
          <p:cNvSpPr>
            <a:spLocks noGrp="1"/>
          </p:cNvSpPr>
          <p:nvPr>
            <p:ph type="body" idx="1"/>
          </p:nvPr>
        </p:nvSpPr>
        <p:spPr>
          <a:xfrm>
            <a:off x="900113" y="1052513"/>
            <a:ext cx="7848600" cy="576262"/>
          </a:xfrm>
        </p:spPr>
        <p:txBody>
          <a:bodyPr/>
          <a:lstStyle/>
          <a:p>
            <a:pPr algn="ctr"/>
            <a:r>
              <a:rPr lang="en-US" sz="2800" smtClean="0"/>
              <a:t>Discussievragen</a:t>
            </a:r>
            <a:endParaRPr lang="nl-NL" sz="2800" smtClean="0"/>
          </a:p>
        </p:txBody>
      </p:sp>
      <p:sp>
        <p:nvSpPr>
          <p:cNvPr id="40963" name="Tijdelijke aanduiding voor inhoud 5"/>
          <p:cNvSpPr>
            <a:spLocks noGrp="1"/>
          </p:cNvSpPr>
          <p:nvPr>
            <p:ph sz="half" idx="2"/>
          </p:nvPr>
        </p:nvSpPr>
        <p:spPr>
          <a:xfrm>
            <a:off x="1033463" y="2174875"/>
            <a:ext cx="3538537" cy="3951288"/>
          </a:xfrm>
        </p:spPr>
        <p:txBody>
          <a:bodyPr/>
          <a:lstStyle/>
          <a:p>
            <a:r>
              <a:rPr lang="en-US" smtClean="0"/>
              <a:t>Verdeling 50% kwantitatief-50% kwalitatief punten</a:t>
            </a:r>
          </a:p>
          <a:p>
            <a:r>
              <a:rPr lang="en-US" smtClean="0"/>
              <a:t>Gesloten vragen? Voordelen /nadelen?</a:t>
            </a:r>
          </a:p>
          <a:p>
            <a:r>
              <a:rPr lang="en-US" smtClean="0"/>
              <a:t>Gaten teksten? </a:t>
            </a:r>
          </a:p>
          <a:p>
            <a:r>
              <a:rPr lang="en-US" smtClean="0"/>
              <a:t>Schatten? Wat? Wanneer?</a:t>
            </a:r>
          </a:p>
          <a:p>
            <a:r>
              <a:rPr lang="en-US" smtClean="0"/>
              <a:t>Formules/eenheden afleiden?</a:t>
            </a:r>
          </a:p>
          <a:p>
            <a:endParaRPr lang="nl-NL" smtClean="0"/>
          </a:p>
        </p:txBody>
      </p:sp>
      <p:sp>
        <p:nvSpPr>
          <p:cNvPr id="40964" name="Tijdelijke aanduiding voor inhoud 7"/>
          <p:cNvSpPr>
            <a:spLocks noGrp="1"/>
          </p:cNvSpPr>
          <p:nvPr>
            <p:ph sz="quarter" idx="4"/>
          </p:nvPr>
        </p:nvSpPr>
        <p:spPr/>
        <p:txBody>
          <a:bodyPr/>
          <a:lstStyle/>
          <a:p>
            <a:r>
              <a:rPr lang="en-US" smtClean="0"/>
              <a:t>Aantal vragen/opgaven?</a:t>
            </a:r>
          </a:p>
          <a:p>
            <a:r>
              <a:rPr lang="en-US" smtClean="0"/>
              <a:t>Hoeveelheid woorden?</a:t>
            </a:r>
          </a:p>
          <a:p>
            <a:endParaRPr lang="nl-NL"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el 1"/>
          <p:cNvSpPr>
            <a:spLocks noGrp="1"/>
          </p:cNvSpPr>
          <p:nvPr>
            <p:ph type="title"/>
          </p:nvPr>
        </p:nvSpPr>
        <p:spPr>
          <a:xfrm>
            <a:off x="1042988" y="274638"/>
            <a:ext cx="7643812" cy="561975"/>
          </a:xfrm>
        </p:spPr>
        <p:txBody>
          <a:bodyPr/>
          <a:lstStyle/>
          <a:p>
            <a:r>
              <a:rPr lang="nl-NL" sz="2800" smtClean="0"/>
              <a:t>Examenprogramma nieuwe natuurkunde</a:t>
            </a:r>
          </a:p>
        </p:txBody>
      </p:sp>
      <p:sp>
        <p:nvSpPr>
          <p:cNvPr id="18434" name="Tijdelijke aanduiding voor tekst 11"/>
          <p:cNvSpPr>
            <a:spLocks noGrp="1"/>
          </p:cNvSpPr>
          <p:nvPr>
            <p:ph type="body" idx="1"/>
          </p:nvPr>
        </p:nvSpPr>
        <p:spPr>
          <a:xfrm>
            <a:off x="900113" y="981075"/>
            <a:ext cx="7775575" cy="576263"/>
          </a:xfrm>
        </p:spPr>
        <p:txBody>
          <a:bodyPr/>
          <a:lstStyle/>
          <a:p>
            <a:r>
              <a:rPr lang="en-US" sz="2800" smtClean="0"/>
              <a:t>Eerste werkversie syllabus 2008</a:t>
            </a:r>
            <a:endParaRPr lang="nl-NL" sz="2800" smtClean="0"/>
          </a:p>
        </p:txBody>
      </p:sp>
      <p:sp>
        <p:nvSpPr>
          <p:cNvPr id="13" name="Tijdelijke aanduiding voor inhoud 12"/>
          <p:cNvSpPr>
            <a:spLocks noGrp="1"/>
          </p:cNvSpPr>
          <p:nvPr>
            <p:ph sz="half" idx="2"/>
          </p:nvPr>
        </p:nvSpPr>
        <p:spPr>
          <a:xfrm>
            <a:off x="900113" y="1628775"/>
            <a:ext cx="7848600" cy="4568825"/>
          </a:xfrm>
        </p:spPr>
        <p:txBody>
          <a:bodyPr/>
          <a:lstStyle/>
          <a:p>
            <a:pPr marL="0" indent="0">
              <a:buFontTx/>
              <a:buNone/>
              <a:defRPr/>
            </a:pPr>
            <a:endParaRPr lang="en-US" sz="2800" dirty="0" smtClean="0"/>
          </a:p>
          <a:p>
            <a:pPr marL="0" indent="0">
              <a:buFontTx/>
              <a:buNone/>
              <a:defRPr/>
            </a:pPr>
            <a:r>
              <a:rPr lang="en-US" sz="2800" dirty="0" err="1" smtClean="0"/>
              <a:t>Veranderingen</a:t>
            </a:r>
            <a:r>
              <a:rPr lang="en-US" sz="2800" dirty="0" smtClean="0"/>
              <a:t>:</a:t>
            </a:r>
          </a:p>
          <a:p>
            <a:pPr>
              <a:defRPr/>
            </a:pPr>
            <a:r>
              <a:rPr lang="en-US" dirty="0" err="1" smtClean="0"/>
              <a:t>beheersingsniveaus</a:t>
            </a:r>
            <a:r>
              <a:rPr lang="en-US" dirty="0" smtClean="0"/>
              <a:t> </a:t>
            </a:r>
            <a:r>
              <a:rPr lang="en-US" dirty="0"/>
              <a:t>1 t/m 4</a:t>
            </a:r>
          </a:p>
          <a:p>
            <a:pPr>
              <a:defRPr/>
            </a:pPr>
            <a:r>
              <a:rPr lang="en-US" dirty="0" err="1"/>
              <a:t>kwalitatief</a:t>
            </a:r>
            <a:r>
              <a:rPr lang="en-US" dirty="0"/>
              <a:t> versus </a:t>
            </a:r>
            <a:r>
              <a:rPr lang="en-US" dirty="0" err="1"/>
              <a:t>kwantitatief</a:t>
            </a:r>
            <a:r>
              <a:rPr lang="en-US" dirty="0"/>
              <a:t> </a:t>
            </a:r>
            <a:r>
              <a:rPr lang="en-US" dirty="0" err="1"/>
              <a:t>gebruik</a:t>
            </a:r>
            <a:r>
              <a:rPr lang="en-US" dirty="0"/>
              <a:t> van </a:t>
            </a:r>
            <a:r>
              <a:rPr lang="en-US" dirty="0" err="1"/>
              <a:t>formules</a:t>
            </a:r>
            <a:endParaRPr lang="en-US" dirty="0"/>
          </a:p>
          <a:p>
            <a:pPr>
              <a:defRPr/>
            </a:pPr>
            <a:r>
              <a:rPr lang="en-US" dirty="0" err="1"/>
              <a:t>nieuwe</a:t>
            </a:r>
            <a:r>
              <a:rPr lang="en-US" dirty="0"/>
              <a:t> </a:t>
            </a:r>
            <a:r>
              <a:rPr lang="en-US" dirty="0" err="1"/>
              <a:t>domeinen</a:t>
            </a:r>
            <a:r>
              <a:rPr lang="en-US" dirty="0"/>
              <a:t>: </a:t>
            </a:r>
            <a:r>
              <a:rPr lang="en-US" dirty="0" err="1"/>
              <a:t>zonnestelsel</a:t>
            </a:r>
            <a:r>
              <a:rPr lang="en-US" dirty="0"/>
              <a:t> en </a:t>
            </a:r>
            <a:r>
              <a:rPr lang="en-US" dirty="0" err="1"/>
              <a:t>heelal</a:t>
            </a:r>
            <a:r>
              <a:rPr lang="en-US" dirty="0"/>
              <a:t>, </a:t>
            </a:r>
            <a:r>
              <a:rPr lang="en-US" dirty="0" err="1"/>
              <a:t>materialen</a:t>
            </a:r>
            <a:r>
              <a:rPr lang="en-US" dirty="0"/>
              <a:t>, </a:t>
            </a:r>
            <a:r>
              <a:rPr lang="en-US" dirty="0" err="1"/>
              <a:t>technisch</a:t>
            </a:r>
            <a:r>
              <a:rPr lang="en-US" dirty="0"/>
              <a:t> </a:t>
            </a:r>
            <a:r>
              <a:rPr lang="en-US" dirty="0" err="1"/>
              <a:t>ontwerpen</a:t>
            </a:r>
            <a:r>
              <a:rPr lang="en-US" dirty="0"/>
              <a:t> (</a:t>
            </a:r>
            <a:r>
              <a:rPr lang="en-US" dirty="0" err="1"/>
              <a:t>havo</a:t>
            </a:r>
            <a:r>
              <a:rPr lang="en-US" dirty="0"/>
              <a:t>), </a:t>
            </a:r>
            <a:r>
              <a:rPr lang="en-US" dirty="0" err="1"/>
              <a:t>momenten</a:t>
            </a:r>
            <a:endParaRPr lang="en-US" dirty="0"/>
          </a:p>
          <a:p>
            <a:pPr>
              <a:defRPr/>
            </a:pPr>
            <a:r>
              <a:rPr lang="en-US" dirty="0" err="1"/>
              <a:t>verdwenen</a:t>
            </a:r>
            <a:r>
              <a:rPr lang="en-US" dirty="0"/>
              <a:t>: </a:t>
            </a:r>
            <a:r>
              <a:rPr lang="en-US" dirty="0" err="1"/>
              <a:t>optica</a:t>
            </a:r>
            <a:r>
              <a:rPr lang="en-US" dirty="0"/>
              <a:t>, </a:t>
            </a:r>
            <a:r>
              <a:rPr lang="en-US" dirty="0" err="1"/>
              <a:t>kernfysica</a:t>
            </a:r>
            <a:r>
              <a:rPr lang="en-US" dirty="0"/>
              <a:t>, </a:t>
            </a:r>
            <a:r>
              <a:rPr lang="en-US" dirty="0" err="1"/>
              <a:t>fysische</a:t>
            </a:r>
            <a:r>
              <a:rPr lang="en-US" dirty="0"/>
              <a:t> </a:t>
            </a:r>
            <a:r>
              <a:rPr lang="en-US" dirty="0" err="1"/>
              <a:t>informatica</a:t>
            </a:r>
            <a:r>
              <a:rPr lang="en-US" dirty="0"/>
              <a:t>,</a:t>
            </a:r>
          </a:p>
          <a:p>
            <a:pPr>
              <a:defRPr/>
            </a:pPr>
            <a:r>
              <a:rPr lang="en-US" dirty="0" err="1"/>
              <a:t>korte</a:t>
            </a:r>
            <a:r>
              <a:rPr lang="en-US" dirty="0"/>
              <a:t> </a:t>
            </a:r>
            <a:r>
              <a:rPr lang="en-US" dirty="0" err="1"/>
              <a:t>kennisvragen</a:t>
            </a:r>
            <a:r>
              <a:rPr lang="en-US" dirty="0"/>
              <a:t>: open en </a:t>
            </a:r>
            <a:r>
              <a:rPr lang="en-US" dirty="0" err="1" smtClean="0"/>
              <a:t>gesloten</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el 1"/>
          <p:cNvSpPr>
            <a:spLocks noGrp="1"/>
          </p:cNvSpPr>
          <p:nvPr>
            <p:ph type="title"/>
          </p:nvPr>
        </p:nvSpPr>
        <p:spPr/>
        <p:txBody>
          <a:bodyPr/>
          <a:lstStyle/>
          <a:p>
            <a:r>
              <a:rPr lang="nl-NL" sz="2800" smtClean="0"/>
              <a:t>Examenprogramma nieuwe natuurkunde</a:t>
            </a:r>
          </a:p>
        </p:txBody>
      </p:sp>
      <p:sp>
        <p:nvSpPr>
          <p:cNvPr id="4" name="Tijdelijke aanduiding voor inhoud 3"/>
          <p:cNvSpPr>
            <a:spLocks noGrp="1"/>
          </p:cNvSpPr>
          <p:nvPr>
            <p:ph idx="1"/>
          </p:nvPr>
        </p:nvSpPr>
        <p:spPr/>
        <p:txBody>
          <a:bodyPr/>
          <a:lstStyle/>
          <a:p>
            <a:pPr marL="0" indent="0">
              <a:buFontTx/>
              <a:buNone/>
              <a:defRPr/>
            </a:pPr>
            <a:r>
              <a:rPr lang="en-US" dirty="0" err="1"/>
              <a:t>Problemen</a:t>
            </a:r>
            <a:r>
              <a:rPr lang="en-US" dirty="0"/>
              <a:t>:</a:t>
            </a:r>
          </a:p>
          <a:p>
            <a:pPr>
              <a:defRPr/>
            </a:pPr>
            <a:r>
              <a:rPr lang="en-US" sz="2400" dirty="0" err="1"/>
              <a:t>beheersingsniveaus</a:t>
            </a:r>
            <a:r>
              <a:rPr lang="en-US" sz="2400" dirty="0"/>
              <a:t>? </a:t>
            </a:r>
          </a:p>
          <a:p>
            <a:pPr>
              <a:defRPr/>
            </a:pPr>
            <a:r>
              <a:rPr lang="en-US" sz="2400" dirty="0" err="1"/>
              <a:t>kwalitatief</a:t>
            </a:r>
            <a:r>
              <a:rPr lang="en-US" sz="2400" dirty="0"/>
              <a:t> versus </a:t>
            </a:r>
            <a:r>
              <a:rPr lang="en-US" sz="2400" dirty="0" err="1"/>
              <a:t>kwantitatief</a:t>
            </a:r>
            <a:r>
              <a:rPr lang="en-US" sz="2400" dirty="0"/>
              <a:t>  ?</a:t>
            </a:r>
          </a:p>
          <a:p>
            <a:pPr>
              <a:defRPr/>
            </a:pPr>
            <a:r>
              <a:rPr lang="en-US" sz="2400" dirty="0"/>
              <a:t>“</a:t>
            </a:r>
            <a:r>
              <a:rPr lang="en-US" sz="2400" dirty="0" err="1"/>
              <a:t>oude</a:t>
            </a:r>
            <a:r>
              <a:rPr lang="en-US" sz="2400" dirty="0"/>
              <a:t> </a:t>
            </a:r>
            <a:r>
              <a:rPr lang="en-US" sz="2400" dirty="0" err="1"/>
              <a:t>domeinen</a:t>
            </a:r>
            <a:r>
              <a:rPr lang="en-US" sz="2400" dirty="0"/>
              <a:t>”</a:t>
            </a:r>
          </a:p>
          <a:p>
            <a:pPr marL="0" indent="0">
              <a:spcBef>
                <a:spcPts val="0"/>
              </a:spcBef>
              <a:buFontTx/>
              <a:buNone/>
              <a:defRPr/>
            </a:pPr>
            <a:r>
              <a:rPr lang="en-US" sz="2400" dirty="0"/>
              <a:t>	</a:t>
            </a:r>
            <a:r>
              <a:rPr lang="en-US" sz="2400" dirty="0" err="1"/>
              <a:t>wat</a:t>
            </a:r>
            <a:r>
              <a:rPr lang="en-US" sz="2400" dirty="0"/>
              <a:t> is </a:t>
            </a:r>
            <a:r>
              <a:rPr lang="en-US" sz="2400" dirty="0" err="1"/>
              <a:t>er</a:t>
            </a:r>
            <a:r>
              <a:rPr lang="en-US" sz="2400" dirty="0"/>
              <a:t> over/</a:t>
            </a:r>
            <a:r>
              <a:rPr lang="en-US" sz="2400" dirty="0" err="1"/>
              <a:t>anders</a:t>
            </a:r>
            <a:r>
              <a:rPr lang="en-US" sz="2400" dirty="0"/>
              <a:t>?</a:t>
            </a:r>
          </a:p>
          <a:p>
            <a:pPr marL="0" indent="0">
              <a:spcBef>
                <a:spcPts val="0"/>
              </a:spcBef>
              <a:buFontTx/>
              <a:buNone/>
              <a:defRPr/>
            </a:pPr>
            <a:r>
              <a:rPr lang="en-US" sz="2400" dirty="0"/>
              <a:t>	op </a:t>
            </a:r>
            <a:r>
              <a:rPr lang="en-US" sz="2400" dirty="0" err="1"/>
              <a:t>welk</a:t>
            </a:r>
            <a:r>
              <a:rPr lang="en-US" sz="2400" dirty="0"/>
              <a:t> </a:t>
            </a:r>
            <a:r>
              <a:rPr lang="en-US" sz="2400" dirty="0" err="1"/>
              <a:t>niveau</a:t>
            </a:r>
            <a:r>
              <a:rPr lang="en-US" sz="2400" dirty="0"/>
              <a:t>?</a:t>
            </a:r>
          </a:p>
          <a:p>
            <a:pPr>
              <a:defRPr/>
            </a:pPr>
            <a:r>
              <a:rPr lang="en-US" sz="2400" dirty="0" err="1"/>
              <a:t>welk</a:t>
            </a:r>
            <a:r>
              <a:rPr lang="en-US" sz="2400" dirty="0"/>
              <a:t> type </a:t>
            </a:r>
            <a:r>
              <a:rPr lang="en-US" sz="2400" dirty="0" err="1"/>
              <a:t>gesloten</a:t>
            </a:r>
            <a:r>
              <a:rPr lang="en-US" sz="2400" dirty="0"/>
              <a:t> </a:t>
            </a:r>
            <a:r>
              <a:rPr lang="en-US" sz="2400" dirty="0" err="1"/>
              <a:t>vragen</a:t>
            </a:r>
            <a:r>
              <a:rPr lang="en-US" sz="2400" dirty="0"/>
              <a:t>?</a:t>
            </a:r>
          </a:p>
          <a:p>
            <a:pPr>
              <a:defRPr/>
            </a:pPr>
            <a:r>
              <a:rPr lang="en-US" sz="2400" dirty="0"/>
              <a:t>ICT ? </a:t>
            </a:r>
            <a:r>
              <a:rPr lang="en-US" sz="2400" dirty="0" err="1"/>
              <a:t>Technisch</a:t>
            </a:r>
            <a:r>
              <a:rPr lang="en-US" sz="2400" dirty="0"/>
              <a:t> </a:t>
            </a:r>
            <a:r>
              <a:rPr lang="en-US" sz="2400" dirty="0" err="1"/>
              <a:t>ontwerpen</a:t>
            </a:r>
            <a:r>
              <a:rPr lang="en-US" sz="2400" dirty="0"/>
              <a:t>?</a:t>
            </a:r>
          </a:p>
          <a:p>
            <a:pPr>
              <a:defRPr/>
            </a:pPr>
            <a:endParaRPr lang="nl-NL" dirty="0"/>
          </a:p>
        </p:txBody>
      </p:sp>
      <p:pic>
        <p:nvPicPr>
          <p:cNvPr id="19459" name="Afbeelding 8"/>
          <p:cNvPicPr>
            <a:picLocks noChangeAspect="1"/>
          </p:cNvPicPr>
          <p:nvPr/>
        </p:nvPicPr>
        <p:blipFill>
          <a:blip r:embed="rId2"/>
          <a:srcRect/>
          <a:stretch>
            <a:fillRect/>
          </a:stretch>
        </p:blipFill>
        <p:spPr bwMode="auto">
          <a:xfrm>
            <a:off x="5508625" y="3635375"/>
            <a:ext cx="3244850" cy="2025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el 1"/>
          <p:cNvSpPr>
            <a:spLocks noGrp="1"/>
          </p:cNvSpPr>
          <p:nvPr>
            <p:ph type="title"/>
          </p:nvPr>
        </p:nvSpPr>
        <p:spPr/>
        <p:txBody>
          <a:bodyPr/>
          <a:lstStyle/>
          <a:p>
            <a:r>
              <a:rPr lang="nl-NL" sz="2800" smtClean="0"/>
              <a:t>Examenprogramma nieuwe natuurkunde</a:t>
            </a:r>
          </a:p>
        </p:txBody>
      </p:sp>
      <p:sp>
        <p:nvSpPr>
          <p:cNvPr id="3" name="Tijdelijke aanduiding voor inhoud 2"/>
          <p:cNvSpPr>
            <a:spLocks noGrp="1"/>
          </p:cNvSpPr>
          <p:nvPr>
            <p:ph sz="half" idx="1"/>
          </p:nvPr>
        </p:nvSpPr>
        <p:spPr/>
        <p:txBody>
          <a:bodyPr/>
          <a:lstStyle/>
          <a:p>
            <a:pPr marL="0" indent="0">
              <a:buFontTx/>
              <a:buNone/>
              <a:defRPr/>
            </a:pPr>
            <a:endParaRPr lang="nl-NL" dirty="0" smtClean="0"/>
          </a:p>
          <a:p>
            <a:pPr>
              <a:defRPr/>
            </a:pPr>
            <a:endParaRPr lang="nl-NL" dirty="0" smtClean="0"/>
          </a:p>
          <a:p>
            <a:pPr>
              <a:defRPr/>
            </a:pPr>
            <a:endParaRPr lang="nl-NL" dirty="0" smtClean="0"/>
          </a:p>
          <a:p>
            <a:pPr>
              <a:defRPr/>
            </a:pPr>
            <a:endParaRPr lang="nl-NL" dirty="0" smtClean="0"/>
          </a:p>
          <a:p>
            <a:pPr>
              <a:defRPr/>
            </a:pPr>
            <a:endParaRPr lang="nl-NL" dirty="0"/>
          </a:p>
        </p:txBody>
      </p:sp>
      <p:sp>
        <p:nvSpPr>
          <p:cNvPr id="6" name="Tijdelijke aanduiding voor inhoud 5"/>
          <p:cNvSpPr>
            <a:spLocks noGrp="1"/>
          </p:cNvSpPr>
          <p:nvPr>
            <p:ph sz="half" idx="2"/>
          </p:nvPr>
        </p:nvSpPr>
        <p:spPr>
          <a:xfrm>
            <a:off x="900113" y="908050"/>
            <a:ext cx="7704137" cy="4897438"/>
          </a:xfrm>
        </p:spPr>
        <p:txBody>
          <a:bodyPr/>
          <a:lstStyle/>
          <a:p>
            <a:pPr marL="0" indent="0">
              <a:buFontTx/>
              <a:buNone/>
              <a:defRPr/>
            </a:pPr>
            <a:r>
              <a:rPr lang="en-US" dirty="0" err="1"/>
              <a:t>Wat</a:t>
            </a:r>
            <a:r>
              <a:rPr lang="en-US" dirty="0"/>
              <a:t> </a:t>
            </a:r>
            <a:r>
              <a:rPr lang="en-US" dirty="0" err="1" smtClean="0"/>
              <a:t>hebben</a:t>
            </a:r>
            <a:r>
              <a:rPr lang="en-US" dirty="0" smtClean="0"/>
              <a:t> </a:t>
            </a:r>
            <a:r>
              <a:rPr lang="en-US" dirty="0"/>
              <a:t>we tot nu toe </a:t>
            </a:r>
            <a:r>
              <a:rPr lang="en-US" dirty="0" err="1"/>
              <a:t>gedaan</a:t>
            </a:r>
            <a:r>
              <a:rPr lang="en-US" dirty="0" smtClean="0"/>
              <a:t>?</a:t>
            </a:r>
          </a:p>
          <a:p>
            <a:pPr marL="0" indent="0">
              <a:lnSpc>
                <a:spcPts val="600"/>
              </a:lnSpc>
              <a:buFontTx/>
              <a:buNone/>
              <a:defRPr/>
            </a:pPr>
            <a:endParaRPr lang="en-US" dirty="0" smtClean="0"/>
          </a:p>
          <a:p>
            <a:pPr>
              <a:defRPr/>
            </a:pPr>
            <a:r>
              <a:rPr lang="en-US" sz="2400" dirty="0" smtClean="0"/>
              <a:t>multiple </a:t>
            </a:r>
            <a:r>
              <a:rPr lang="en-US" sz="2400" dirty="0"/>
              <a:t>choice ( </a:t>
            </a:r>
            <a:r>
              <a:rPr lang="en-US" sz="2400" dirty="0" err="1"/>
              <a:t>geen</a:t>
            </a:r>
            <a:r>
              <a:rPr lang="en-US" sz="2400" dirty="0"/>
              <a:t> </a:t>
            </a:r>
            <a:r>
              <a:rPr lang="en-US" sz="2400" dirty="0" err="1"/>
              <a:t>berekeningen</a:t>
            </a:r>
            <a:r>
              <a:rPr lang="en-US" sz="2400" dirty="0"/>
              <a:t>) </a:t>
            </a:r>
          </a:p>
          <a:p>
            <a:pPr>
              <a:defRPr/>
            </a:pPr>
            <a:r>
              <a:rPr lang="en-US" sz="2400" dirty="0" err="1" smtClean="0"/>
              <a:t>zinnen</a:t>
            </a:r>
            <a:r>
              <a:rPr lang="en-US" sz="2400" dirty="0" smtClean="0"/>
              <a:t> </a:t>
            </a:r>
            <a:r>
              <a:rPr lang="en-US" sz="2400" dirty="0"/>
              <a:t>met </a:t>
            </a:r>
            <a:r>
              <a:rPr lang="en-US" sz="2400" dirty="0" err="1"/>
              <a:t>lege</a:t>
            </a:r>
            <a:r>
              <a:rPr lang="en-US" sz="2400" dirty="0"/>
              <a:t> </a:t>
            </a:r>
            <a:r>
              <a:rPr lang="en-US" sz="2400" dirty="0" err="1"/>
              <a:t>plekken</a:t>
            </a:r>
            <a:endParaRPr lang="en-US" sz="2400" dirty="0"/>
          </a:p>
          <a:p>
            <a:pPr>
              <a:defRPr/>
            </a:pPr>
            <a:r>
              <a:rPr lang="en-US" sz="2400" dirty="0" err="1" smtClean="0"/>
              <a:t>tabellen</a:t>
            </a:r>
            <a:r>
              <a:rPr lang="en-US" sz="2400" dirty="0" smtClean="0"/>
              <a:t> </a:t>
            </a:r>
            <a:r>
              <a:rPr lang="en-US" sz="2400" dirty="0"/>
              <a:t>met “</a:t>
            </a:r>
            <a:r>
              <a:rPr lang="en-US" sz="2400" dirty="0" err="1"/>
              <a:t>kruisjes</a:t>
            </a:r>
            <a:r>
              <a:rPr lang="en-US" sz="2400" dirty="0"/>
              <a:t> </a:t>
            </a:r>
            <a:r>
              <a:rPr lang="en-US" sz="2400" dirty="0" err="1"/>
              <a:t>zetten</a:t>
            </a:r>
            <a:r>
              <a:rPr lang="en-US" sz="2400" dirty="0"/>
              <a:t>”</a:t>
            </a:r>
          </a:p>
          <a:p>
            <a:pPr>
              <a:defRPr/>
            </a:pPr>
            <a:r>
              <a:rPr lang="en-US" sz="2400" dirty="0" err="1" smtClean="0"/>
              <a:t>bereken</a:t>
            </a:r>
            <a:r>
              <a:rPr lang="en-US" sz="2400" dirty="0" smtClean="0"/>
              <a:t> </a:t>
            </a:r>
            <a:r>
              <a:rPr lang="en-US" sz="2400" dirty="0"/>
              <a:t>of </a:t>
            </a:r>
            <a:r>
              <a:rPr lang="en-US" sz="2400" dirty="0" err="1"/>
              <a:t>beredeneer</a:t>
            </a:r>
            <a:endParaRPr lang="en-US" sz="2400" dirty="0"/>
          </a:p>
          <a:p>
            <a:pPr>
              <a:defRPr/>
            </a:pPr>
            <a:r>
              <a:rPr lang="en-US" sz="2400" dirty="0" err="1" smtClean="0"/>
              <a:t>voorspelling</a:t>
            </a:r>
            <a:endParaRPr lang="en-US" sz="2400" dirty="0"/>
          </a:p>
          <a:p>
            <a:pPr>
              <a:defRPr/>
            </a:pPr>
            <a:r>
              <a:rPr lang="en-US" sz="2400" dirty="0" err="1" smtClean="0"/>
              <a:t>formule</a:t>
            </a:r>
            <a:r>
              <a:rPr lang="en-US" sz="2400" dirty="0" smtClean="0"/>
              <a:t> </a:t>
            </a:r>
            <a:r>
              <a:rPr lang="en-US" sz="2400" dirty="0" err="1"/>
              <a:t>afleiden</a:t>
            </a:r>
            <a:endParaRPr lang="en-US" sz="2400" dirty="0"/>
          </a:p>
          <a:p>
            <a:pPr>
              <a:defRPr/>
            </a:pPr>
            <a:r>
              <a:rPr lang="en-US" sz="2400" dirty="0" err="1" smtClean="0"/>
              <a:t>eenheden</a:t>
            </a:r>
            <a:r>
              <a:rPr lang="en-US" sz="2400" dirty="0" smtClean="0"/>
              <a:t> </a:t>
            </a:r>
            <a:r>
              <a:rPr lang="en-US" sz="2400" dirty="0" err="1"/>
              <a:t>controle</a:t>
            </a:r>
            <a:endParaRPr lang="en-US" sz="2400" dirty="0"/>
          </a:p>
          <a:p>
            <a:pPr>
              <a:defRPr/>
            </a:pPr>
            <a:r>
              <a:rPr lang="en-US" sz="2400" dirty="0" smtClean="0"/>
              <a:t>accent </a:t>
            </a:r>
            <a:r>
              <a:rPr lang="en-US" sz="2400" dirty="0"/>
              <a:t>is </a:t>
            </a:r>
            <a:r>
              <a:rPr lang="en-US" sz="2400" dirty="0" err="1"/>
              <a:t>verschoven</a:t>
            </a:r>
            <a:r>
              <a:rPr lang="en-US" sz="2400" dirty="0"/>
              <a:t> van </a:t>
            </a:r>
            <a:r>
              <a:rPr lang="en-US" sz="2400" dirty="0" err="1"/>
              <a:t>kwantitatief</a:t>
            </a:r>
            <a:r>
              <a:rPr lang="en-US" sz="2400" dirty="0"/>
              <a:t> </a:t>
            </a:r>
            <a:r>
              <a:rPr lang="en-US" sz="2400" dirty="0" err="1"/>
              <a:t>naar</a:t>
            </a:r>
            <a:r>
              <a:rPr lang="en-US" sz="2400" dirty="0"/>
              <a:t> </a:t>
            </a:r>
            <a:r>
              <a:rPr lang="en-US" sz="2400" dirty="0" err="1"/>
              <a:t>iets</a:t>
            </a:r>
            <a:r>
              <a:rPr lang="en-US" sz="2400" dirty="0"/>
              <a:t> </a:t>
            </a:r>
            <a:r>
              <a:rPr lang="en-US" sz="2400" dirty="0" err="1"/>
              <a:t>meer</a:t>
            </a:r>
            <a:r>
              <a:rPr lang="en-US" sz="2400" dirty="0"/>
              <a:t> </a:t>
            </a:r>
            <a:r>
              <a:rPr lang="en-US" sz="2400" dirty="0" err="1"/>
              <a:t>kwalitatief</a:t>
            </a:r>
            <a:r>
              <a:rPr lang="en-US" sz="2400" dirty="0"/>
              <a:t> ( 60-40% </a:t>
            </a:r>
            <a:r>
              <a:rPr lang="en-US" sz="2400" dirty="0" err="1"/>
              <a:t>naar</a:t>
            </a:r>
            <a:r>
              <a:rPr lang="en-US" sz="2400" dirty="0"/>
              <a:t> 50-50%)</a:t>
            </a:r>
          </a:p>
          <a:p>
            <a:pPr>
              <a:defRPr/>
            </a:pPr>
            <a:r>
              <a:rPr lang="en-US" sz="2400" dirty="0" err="1" smtClean="0"/>
              <a:t>contexten</a:t>
            </a:r>
            <a:r>
              <a:rPr lang="en-US" sz="2400" dirty="0"/>
              <a:t>: </a:t>
            </a:r>
            <a:r>
              <a:rPr lang="en-US" sz="2400" dirty="0" err="1"/>
              <a:t>iets</a:t>
            </a:r>
            <a:r>
              <a:rPr lang="en-US" sz="2400" dirty="0"/>
              <a:t> minder </a:t>
            </a:r>
            <a:r>
              <a:rPr lang="en-US" sz="2400" dirty="0" err="1"/>
              <a:t>technisch</a:t>
            </a:r>
            <a:r>
              <a:rPr lang="en-US" sz="2400" dirty="0"/>
              <a:t> (minder hard, </a:t>
            </a:r>
            <a:r>
              <a:rPr lang="en-US" sz="2400" dirty="0" err="1"/>
              <a:t>hoog</a:t>
            </a:r>
            <a:r>
              <a:rPr lang="en-US" sz="2400" dirty="0"/>
              <a:t> en </a:t>
            </a:r>
            <a:r>
              <a:rPr lang="en-US" sz="2400" dirty="0" err="1"/>
              <a:t>ver</a:t>
            </a:r>
            <a:r>
              <a:rPr lang="en-US" sz="2400" dirty="0"/>
              <a:t>)</a:t>
            </a:r>
          </a:p>
          <a:p>
            <a:pPr>
              <a:defRPr/>
            </a:pPr>
            <a:endParaRPr lang="nl-NL" dirty="0"/>
          </a:p>
          <a:p>
            <a:pPr>
              <a:defRPr/>
            </a:pPr>
            <a:endParaRPr lang="nl-NL" dirty="0"/>
          </a:p>
        </p:txBody>
      </p:sp>
      <p:pic>
        <p:nvPicPr>
          <p:cNvPr id="20484" name="Afbeelding 6"/>
          <p:cNvPicPr>
            <a:picLocks noChangeAspect="1"/>
          </p:cNvPicPr>
          <p:nvPr/>
        </p:nvPicPr>
        <p:blipFill>
          <a:blip r:embed="rId2"/>
          <a:srcRect/>
          <a:stretch>
            <a:fillRect/>
          </a:stretch>
        </p:blipFill>
        <p:spPr bwMode="auto">
          <a:xfrm>
            <a:off x="5989638" y="2349500"/>
            <a:ext cx="2686050" cy="2087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el 1"/>
          <p:cNvSpPr>
            <a:spLocks noGrp="1"/>
          </p:cNvSpPr>
          <p:nvPr>
            <p:ph type="title"/>
          </p:nvPr>
        </p:nvSpPr>
        <p:spPr/>
        <p:txBody>
          <a:bodyPr/>
          <a:lstStyle/>
          <a:p>
            <a:r>
              <a:rPr lang="nl-NL" sz="2800" smtClean="0"/>
              <a:t>Examenprogramma nieuwe natuurkunde</a:t>
            </a:r>
          </a:p>
        </p:txBody>
      </p:sp>
      <p:sp>
        <p:nvSpPr>
          <p:cNvPr id="3" name="Tijdelijke aanduiding voor inhoud 2"/>
          <p:cNvSpPr>
            <a:spLocks noGrp="1"/>
          </p:cNvSpPr>
          <p:nvPr>
            <p:ph idx="1"/>
          </p:nvPr>
        </p:nvSpPr>
        <p:spPr>
          <a:xfrm>
            <a:off x="935038" y="981075"/>
            <a:ext cx="7772400" cy="5616575"/>
          </a:xfrm>
        </p:spPr>
        <p:txBody>
          <a:bodyPr/>
          <a:lstStyle/>
          <a:p>
            <a:pPr marL="0" indent="0">
              <a:buFontTx/>
              <a:buNone/>
              <a:defRPr/>
            </a:pPr>
            <a:endParaRPr lang="en-US" b="1" dirty="0" smtClean="0"/>
          </a:p>
          <a:p>
            <a:pPr marL="0" indent="0">
              <a:buFontTx/>
              <a:buNone/>
              <a:defRPr/>
            </a:pPr>
            <a:r>
              <a:rPr lang="en-US" b="1" dirty="0" smtClean="0"/>
              <a:t>2009-1 </a:t>
            </a:r>
            <a:r>
              <a:rPr lang="en-US" b="1" dirty="0"/>
              <a:t>– </a:t>
            </a:r>
            <a:r>
              <a:rPr lang="en-US" b="1" dirty="0" err="1"/>
              <a:t>eerste</a:t>
            </a:r>
            <a:r>
              <a:rPr lang="en-US" b="1" dirty="0"/>
              <a:t> pilot </a:t>
            </a:r>
            <a:r>
              <a:rPr lang="en-US" b="1" dirty="0" err="1" smtClean="0"/>
              <a:t>examen</a:t>
            </a:r>
            <a:endParaRPr lang="en-US" b="1" dirty="0" smtClean="0"/>
          </a:p>
          <a:p>
            <a:pPr marL="0" indent="0">
              <a:lnSpc>
                <a:spcPts val="800"/>
              </a:lnSpc>
              <a:buFontTx/>
              <a:buNone/>
              <a:defRPr/>
            </a:pPr>
            <a:endParaRPr lang="en-US" b="1" dirty="0" smtClean="0"/>
          </a:p>
          <a:p>
            <a:pPr marL="0" indent="0">
              <a:lnSpc>
                <a:spcPts val="800"/>
              </a:lnSpc>
              <a:buFontTx/>
              <a:buNone/>
              <a:defRPr/>
            </a:pPr>
            <a:endParaRPr lang="nl-NL" sz="2400" dirty="0"/>
          </a:p>
          <a:p>
            <a:pPr marL="0" indent="0">
              <a:buFontTx/>
              <a:buNone/>
              <a:defRPr/>
            </a:pPr>
            <a:r>
              <a:rPr lang="nl-NL" sz="2000" dirty="0"/>
              <a:t>Op de </a:t>
            </a:r>
            <a:r>
              <a:rPr lang="nl-NL" sz="2000" dirty="0" err="1"/>
              <a:t>space</a:t>
            </a:r>
            <a:r>
              <a:rPr lang="nl-NL" sz="2000" dirty="0"/>
              <a:t> shuttle is een hitteschild </a:t>
            </a:r>
            <a:endParaRPr lang="nl-NL" sz="2000" dirty="0" smtClean="0"/>
          </a:p>
          <a:p>
            <a:pPr marL="0" indent="0">
              <a:buFontTx/>
              <a:buNone/>
              <a:defRPr/>
            </a:pPr>
            <a:r>
              <a:rPr lang="nl-NL" sz="2000" dirty="0" smtClean="0"/>
              <a:t>aangebracht </a:t>
            </a:r>
            <a:r>
              <a:rPr lang="nl-NL" sz="2000" dirty="0"/>
              <a:t>dat bestaat uit zwarte </a:t>
            </a:r>
            <a:endParaRPr lang="nl-NL" sz="2000" dirty="0" smtClean="0"/>
          </a:p>
          <a:p>
            <a:pPr marL="0" indent="0">
              <a:buFontTx/>
              <a:buNone/>
              <a:defRPr/>
            </a:pPr>
            <a:r>
              <a:rPr lang="nl-NL" sz="2000" dirty="0" smtClean="0"/>
              <a:t>HRSI </a:t>
            </a:r>
            <a:r>
              <a:rPr lang="nl-NL" sz="2000" dirty="0"/>
              <a:t>tegels (</a:t>
            </a:r>
            <a:r>
              <a:rPr lang="nl-NL" sz="2000" b="1" dirty="0"/>
              <a:t>H</a:t>
            </a:r>
            <a:r>
              <a:rPr lang="nl-NL" sz="2000" dirty="0"/>
              <a:t>igh-</a:t>
            </a:r>
            <a:r>
              <a:rPr lang="nl-NL" sz="2000" dirty="0" err="1"/>
              <a:t>temperature</a:t>
            </a:r>
            <a:r>
              <a:rPr lang="nl-NL" sz="2000" dirty="0"/>
              <a:t> </a:t>
            </a:r>
            <a:r>
              <a:rPr lang="nl-NL" sz="2000" b="1" dirty="0"/>
              <a:t>R</a:t>
            </a:r>
            <a:r>
              <a:rPr lang="nl-NL" sz="2000" dirty="0"/>
              <a:t>e-</a:t>
            </a:r>
            <a:r>
              <a:rPr lang="nl-NL" sz="2000" dirty="0" err="1"/>
              <a:t>usable</a:t>
            </a:r>
            <a:r>
              <a:rPr lang="nl-NL" sz="2000" dirty="0"/>
              <a:t> </a:t>
            </a:r>
            <a:r>
              <a:rPr lang="nl-NL" sz="2000" b="1" dirty="0" err="1"/>
              <a:t>S</a:t>
            </a:r>
            <a:r>
              <a:rPr lang="nl-NL" sz="2000" dirty="0" err="1"/>
              <a:t>urface</a:t>
            </a:r>
            <a:r>
              <a:rPr lang="nl-NL" sz="2000" dirty="0"/>
              <a:t> </a:t>
            </a:r>
            <a:r>
              <a:rPr lang="nl-NL" sz="2000" b="1" dirty="0" err="1"/>
              <a:t>I</a:t>
            </a:r>
            <a:r>
              <a:rPr lang="nl-NL" sz="2000" dirty="0" err="1"/>
              <a:t>nsulation</a:t>
            </a:r>
            <a:r>
              <a:rPr lang="nl-NL" sz="2000" dirty="0" smtClean="0"/>
              <a:t>). Dit </a:t>
            </a:r>
            <a:r>
              <a:rPr lang="nl-NL" sz="2000" dirty="0"/>
              <a:t>hitteschild moet de </a:t>
            </a:r>
            <a:r>
              <a:rPr lang="nl-NL" sz="2000" dirty="0" err="1"/>
              <a:t>space</a:t>
            </a:r>
            <a:r>
              <a:rPr lang="nl-NL" sz="2000" dirty="0"/>
              <a:t> shuttle en de bemanning beschermen tegen extreme omstandigheden die optreden als de shuttle met hoge snelheid de dampkring binnenkomt. </a:t>
            </a:r>
          </a:p>
          <a:p>
            <a:pPr marL="0" indent="0">
              <a:buFontTx/>
              <a:buNone/>
              <a:defRPr/>
            </a:pPr>
            <a:r>
              <a:rPr lang="nl-NL" sz="2000" dirty="0"/>
              <a:t>Op de uitwerkbijlage staan </a:t>
            </a:r>
            <a:r>
              <a:rPr lang="nl-NL" sz="2000" b="1" i="1" dirty="0"/>
              <a:t>drie onvolledige zinnen </a:t>
            </a:r>
            <a:r>
              <a:rPr lang="nl-NL" sz="2000" dirty="0"/>
              <a:t>over enkele materiaaleigenschappen van deze tegels.</a:t>
            </a:r>
          </a:p>
          <a:p>
            <a:pPr marL="0" indent="0">
              <a:buFontTx/>
              <a:buNone/>
              <a:defRPr/>
            </a:pPr>
            <a:r>
              <a:rPr lang="nl-NL" sz="1400" dirty="0" smtClean="0"/>
              <a:t>(3 p ) </a:t>
            </a:r>
            <a:r>
              <a:rPr lang="nl-NL" sz="2400" b="1" i="1" dirty="0" smtClean="0"/>
              <a:t>Maak </a:t>
            </a:r>
            <a:r>
              <a:rPr lang="nl-NL" sz="2400" b="1" i="1" dirty="0"/>
              <a:t>de zinnen </a:t>
            </a:r>
            <a:r>
              <a:rPr lang="nl-NL" sz="2400" dirty="0"/>
              <a:t>op de uitwerkbijlage </a:t>
            </a:r>
            <a:r>
              <a:rPr lang="nl-NL" sz="2400" b="1" i="1" dirty="0"/>
              <a:t>af</a:t>
            </a:r>
            <a:r>
              <a:rPr lang="nl-NL" sz="2400" dirty="0"/>
              <a:t>.</a:t>
            </a:r>
          </a:p>
          <a:p>
            <a:pPr>
              <a:defRPr/>
            </a:pPr>
            <a:endParaRPr lang="nl-NL" dirty="0"/>
          </a:p>
        </p:txBody>
      </p:sp>
      <p:pic>
        <p:nvPicPr>
          <p:cNvPr id="21507" name="Picture 3" descr="P:\gd\vo\CentEx\Ex2009-1\havo091\nah091\nah091-20.tif"/>
          <p:cNvPicPr>
            <a:picLocks noChangeAspect="1" noChangeArrowheads="1"/>
          </p:cNvPicPr>
          <p:nvPr/>
        </p:nvPicPr>
        <p:blipFill>
          <a:blip r:link="rId2"/>
          <a:srcRect/>
          <a:stretch>
            <a:fillRect/>
          </a:stretch>
        </p:blipFill>
        <p:spPr bwMode="auto">
          <a:xfrm>
            <a:off x="6477000" y="1020763"/>
            <a:ext cx="2343150" cy="2120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el 1"/>
          <p:cNvSpPr>
            <a:spLocks noGrp="1"/>
          </p:cNvSpPr>
          <p:nvPr>
            <p:ph type="title"/>
          </p:nvPr>
        </p:nvSpPr>
        <p:spPr/>
        <p:txBody>
          <a:bodyPr/>
          <a:lstStyle/>
          <a:p>
            <a:r>
              <a:rPr lang="nl-NL" sz="2800" smtClean="0"/>
              <a:t>Examenprogramma nieuwe natuurkunde</a:t>
            </a:r>
          </a:p>
        </p:txBody>
      </p:sp>
      <p:sp>
        <p:nvSpPr>
          <p:cNvPr id="4" name="Tijdelijke aanduiding voor inhoud 3"/>
          <p:cNvSpPr>
            <a:spLocks noGrp="1"/>
          </p:cNvSpPr>
          <p:nvPr>
            <p:ph idx="1"/>
          </p:nvPr>
        </p:nvSpPr>
        <p:spPr>
          <a:xfrm>
            <a:off x="827088" y="1052513"/>
            <a:ext cx="7921625" cy="5256212"/>
          </a:xfrm>
        </p:spPr>
        <p:txBody>
          <a:bodyPr/>
          <a:lstStyle/>
          <a:p>
            <a:pPr marL="0" indent="0">
              <a:buFontTx/>
              <a:buNone/>
              <a:defRPr/>
            </a:pPr>
            <a:r>
              <a:rPr lang="en-US" dirty="0" err="1" smtClean="0"/>
              <a:t>Uitwerkbijlage</a:t>
            </a:r>
            <a:endParaRPr lang="en-US" dirty="0" smtClean="0"/>
          </a:p>
          <a:p>
            <a:pPr marL="0" indent="0">
              <a:buFontTx/>
              <a:buNone/>
              <a:defRPr/>
            </a:pPr>
            <a:endParaRPr lang="en-US" dirty="0" smtClean="0"/>
          </a:p>
          <a:p>
            <a:pPr>
              <a:defRPr/>
            </a:pPr>
            <a:r>
              <a:rPr lang="nl-NL" sz="2400" dirty="0"/>
              <a:t>Het smeltpunt van het materiaal moet hoog zijn, want </a:t>
            </a:r>
          </a:p>
          <a:p>
            <a:pPr marL="0" indent="0">
              <a:buFontTx/>
              <a:buNone/>
              <a:defRPr/>
            </a:pPr>
            <a:r>
              <a:rPr lang="nl-NL" sz="2400" dirty="0"/>
              <a:t>	……………………………………….</a:t>
            </a:r>
          </a:p>
          <a:p>
            <a:pPr marL="0" indent="0">
              <a:buFontTx/>
              <a:buNone/>
              <a:defRPr/>
            </a:pPr>
            <a:r>
              <a:rPr lang="nl-NL" sz="2400" dirty="0"/>
              <a:t> </a:t>
            </a:r>
          </a:p>
          <a:p>
            <a:pPr>
              <a:defRPr/>
            </a:pPr>
            <a:r>
              <a:rPr lang="nl-NL" sz="2400" dirty="0"/>
              <a:t>De dichtheid van het materiaal moet klein zijn, want 	</a:t>
            </a:r>
          </a:p>
          <a:p>
            <a:pPr marL="0" indent="0">
              <a:buFontTx/>
              <a:buNone/>
              <a:defRPr/>
            </a:pPr>
            <a:r>
              <a:rPr lang="nl-NL" sz="2400" dirty="0"/>
              <a:t> 	…………………………………………</a:t>
            </a:r>
          </a:p>
          <a:p>
            <a:pPr marL="0" indent="0">
              <a:buFontTx/>
              <a:buNone/>
              <a:defRPr/>
            </a:pPr>
            <a:r>
              <a:rPr lang="nl-NL" sz="2400" dirty="0"/>
              <a:t>	</a:t>
            </a:r>
          </a:p>
          <a:p>
            <a:pPr>
              <a:defRPr/>
            </a:pPr>
            <a:r>
              <a:rPr lang="nl-NL" sz="2400" dirty="0"/>
              <a:t>De warmtegeleidingscoëfficiënt moet klein zijn, want 	</a:t>
            </a:r>
          </a:p>
          <a:p>
            <a:pPr marL="0" indent="0">
              <a:buFontTx/>
              <a:buNone/>
              <a:defRPr/>
            </a:pPr>
            <a:r>
              <a:rPr lang="nl-NL" sz="2400" dirty="0"/>
              <a:t>	………………………………………</a:t>
            </a:r>
          </a:p>
          <a:p>
            <a:pPr marL="0" indent="0">
              <a:buFontTx/>
              <a:buNone/>
              <a:defRPr/>
            </a:pPr>
            <a:endParaRPr lang="nl-NL"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el 1"/>
          <p:cNvSpPr>
            <a:spLocks noGrp="1"/>
          </p:cNvSpPr>
          <p:nvPr>
            <p:ph type="title"/>
          </p:nvPr>
        </p:nvSpPr>
        <p:spPr/>
        <p:txBody>
          <a:bodyPr/>
          <a:lstStyle/>
          <a:p>
            <a:r>
              <a:rPr lang="nl-NL" sz="2800" smtClean="0"/>
              <a:t>Examenprogramma nieuwe natuurkunde</a:t>
            </a:r>
          </a:p>
        </p:txBody>
      </p:sp>
      <p:sp>
        <p:nvSpPr>
          <p:cNvPr id="23554" name="Tijdelijke aanduiding voor inhoud 5"/>
          <p:cNvSpPr>
            <a:spLocks noGrp="1"/>
          </p:cNvSpPr>
          <p:nvPr>
            <p:ph idx="1"/>
          </p:nvPr>
        </p:nvSpPr>
        <p:spPr>
          <a:xfrm>
            <a:off x="755650" y="1412875"/>
            <a:ext cx="7920038" cy="4895850"/>
          </a:xfrm>
        </p:spPr>
        <p:txBody>
          <a:bodyPr/>
          <a:lstStyle/>
          <a:p>
            <a:pPr marL="0" indent="0">
              <a:buFontTx/>
              <a:buNone/>
            </a:pPr>
            <a:r>
              <a:rPr lang="en-US" smtClean="0"/>
              <a:t>2009-2: gesloten vragen (“mutiple choice”)</a:t>
            </a:r>
          </a:p>
          <a:p>
            <a:pPr marL="0" indent="0">
              <a:buFontTx/>
              <a:buNone/>
            </a:pPr>
            <a:endParaRPr lang="en-US" smtClean="0"/>
          </a:p>
          <a:p>
            <a:pPr marL="0" indent="0">
              <a:buFontTx/>
              <a:buNone/>
            </a:pPr>
            <a:r>
              <a:rPr lang="en-US" sz="2400" smtClean="0"/>
              <a:t>De maan </a:t>
            </a:r>
          </a:p>
          <a:p>
            <a:pPr marL="0" indent="0">
              <a:buFontTx/>
              <a:buNone/>
            </a:pPr>
            <a:r>
              <a:rPr lang="nl-NL" sz="2400" smtClean="0"/>
              <a:t>Piloten van overvliegende vliegtuigen kunnen de laserstraal zien.</a:t>
            </a:r>
          </a:p>
          <a:p>
            <a:pPr marL="0" indent="0">
              <a:buFontTx/>
              <a:buNone/>
            </a:pPr>
            <a:r>
              <a:rPr lang="nl-NL" sz="1800" smtClean="0"/>
              <a:t>2p</a:t>
            </a:r>
            <a:r>
              <a:rPr lang="nl-NL" sz="2400" smtClean="0"/>
              <a:t>  </a:t>
            </a:r>
            <a:r>
              <a:rPr lang="nl-NL" sz="2400" b="1" smtClean="0"/>
              <a:t>1 </a:t>
            </a:r>
            <a:r>
              <a:rPr lang="nl-NL" sz="2400" smtClean="0"/>
              <a:t>Welke golflengte kan het laserlicht dan hebben?</a:t>
            </a:r>
          </a:p>
          <a:p>
            <a:pPr marL="0" indent="0">
              <a:buFontTx/>
              <a:buNone/>
            </a:pPr>
            <a:r>
              <a:rPr lang="nl-NL" sz="2400" smtClean="0"/>
              <a:t>A  5,3·10</a:t>
            </a:r>
            <a:r>
              <a:rPr lang="nl-NL" sz="2400" baseline="30000" smtClean="0"/>
              <a:t>−6 </a:t>
            </a:r>
            <a:r>
              <a:rPr lang="nl-NL" sz="2400" smtClean="0"/>
              <a:t>m</a:t>
            </a:r>
          </a:p>
          <a:p>
            <a:pPr marL="0" indent="0">
              <a:buFontTx/>
              <a:buNone/>
            </a:pPr>
            <a:r>
              <a:rPr lang="nl-NL" sz="2400" smtClean="0"/>
              <a:t>B  5,3·10</a:t>
            </a:r>
            <a:r>
              <a:rPr lang="nl-NL" sz="2400" baseline="30000" smtClean="0"/>
              <a:t>−7 </a:t>
            </a:r>
            <a:r>
              <a:rPr lang="nl-NL" sz="2400" smtClean="0"/>
              <a:t>m</a:t>
            </a:r>
          </a:p>
          <a:p>
            <a:pPr marL="0" indent="0">
              <a:buFontTx/>
              <a:buNone/>
            </a:pPr>
            <a:r>
              <a:rPr lang="nl-NL" sz="2400" smtClean="0"/>
              <a:t>C  5,3·10</a:t>
            </a:r>
            <a:r>
              <a:rPr lang="nl-NL" sz="2400" baseline="30000" smtClean="0"/>
              <a:t>−8 </a:t>
            </a:r>
            <a:r>
              <a:rPr lang="nl-NL" sz="2400" smtClean="0"/>
              <a:t>m </a:t>
            </a:r>
          </a:p>
          <a:p>
            <a:pPr marL="0" indent="0">
              <a:buFontTx/>
              <a:buNone/>
            </a:pPr>
            <a:r>
              <a:rPr lang="nl-NL" sz="2400" smtClean="0"/>
              <a:t>D  5,3·10</a:t>
            </a:r>
            <a:r>
              <a:rPr lang="nl-NL" sz="2400" baseline="30000" smtClean="0"/>
              <a:t>−9 </a:t>
            </a:r>
            <a:r>
              <a:rPr lang="nl-NL" sz="2400" smtClean="0"/>
              <a:t>m </a:t>
            </a:r>
          </a:p>
          <a:p>
            <a:pPr marL="0" indent="0">
              <a:buFontTx/>
              <a:buNone/>
            </a:pPr>
            <a:endParaRPr lang="nl-NL" sz="1800" smtClean="0"/>
          </a:p>
          <a:p>
            <a:pPr marL="0" indent="0">
              <a:buFontTx/>
              <a:buNone/>
            </a:pPr>
            <a:endParaRPr lang="nl-NL"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el 1"/>
          <p:cNvSpPr>
            <a:spLocks noGrp="1"/>
          </p:cNvSpPr>
          <p:nvPr>
            <p:ph type="title"/>
          </p:nvPr>
        </p:nvSpPr>
        <p:spPr/>
        <p:txBody>
          <a:bodyPr/>
          <a:lstStyle/>
          <a:p>
            <a:r>
              <a:rPr lang="nl-NL" sz="2800" smtClean="0"/>
              <a:t>Examenprogramma nieuwe natuurkunde</a:t>
            </a:r>
          </a:p>
        </p:txBody>
      </p:sp>
      <p:sp>
        <p:nvSpPr>
          <p:cNvPr id="3" name="Tijdelijke aanduiding voor inhoud 2"/>
          <p:cNvSpPr>
            <a:spLocks noGrp="1"/>
          </p:cNvSpPr>
          <p:nvPr>
            <p:ph idx="1"/>
          </p:nvPr>
        </p:nvSpPr>
        <p:spPr>
          <a:xfrm>
            <a:off x="827088" y="1600200"/>
            <a:ext cx="7416800" cy="4781550"/>
          </a:xfrm>
        </p:spPr>
        <p:txBody>
          <a:bodyPr/>
          <a:lstStyle/>
          <a:p>
            <a:pPr marL="0" indent="0">
              <a:buFontTx/>
              <a:buNone/>
              <a:defRPr/>
            </a:pPr>
            <a:r>
              <a:rPr lang="nl-NL" sz="2400" dirty="0" smtClean="0"/>
              <a:t>De maan 2009-2</a:t>
            </a:r>
          </a:p>
          <a:p>
            <a:pPr marL="0" indent="0">
              <a:buFontTx/>
              <a:buNone/>
              <a:defRPr/>
            </a:pPr>
            <a:r>
              <a:rPr lang="nl-NL" sz="2400" dirty="0" smtClean="0"/>
              <a:t> </a:t>
            </a:r>
          </a:p>
          <a:p>
            <a:pPr marL="0" indent="0">
              <a:buFontTx/>
              <a:buNone/>
              <a:defRPr/>
            </a:pPr>
            <a:r>
              <a:rPr lang="nl-NL" sz="2400" dirty="0" smtClean="0"/>
              <a:t>Een </a:t>
            </a:r>
            <a:r>
              <a:rPr lang="nl-NL" sz="2400" dirty="0"/>
              <a:t>retroreflector kaatst het licht terug in de richting waar het vandaan komt. </a:t>
            </a:r>
          </a:p>
          <a:p>
            <a:pPr marL="0" indent="0">
              <a:buFontTx/>
              <a:buNone/>
              <a:defRPr/>
            </a:pPr>
            <a:r>
              <a:rPr lang="nl-NL" sz="2400" dirty="0"/>
              <a:t>Daarvoor wordt gebruik gemaakt van prisma’s. Zie figuur 4.</a:t>
            </a:r>
          </a:p>
          <a:p>
            <a:pPr marL="0" indent="0">
              <a:buFontTx/>
              <a:buNone/>
              <a:defRPr/>
            </a:pPr>
            <a:r>
              <a:rPr lang="nl-NL" sz="1800" dirty="0"/>
              <a:t>2p</a:t>
            </a:r>
            <a:r>
              <a:rPr lang="nl-NL" sz="2400" dirty="0"/>
              <a:t> </a:t>
            </a:r>
            <a:r>
              <a:rPr lang="nl-NL" sz="2400" b="1" dirty="0"/>
              <a:t>2 </a:t>
            </a:r>
            <a:r>
              <a:rPr lang="nl-NL" sz="2400" dirty="0"/>
              <a:t>Voor de grenshoek </a:t>
            </a:r>
            <a:r>
              <a:rPr lang="nl-NL" sz="2400" i="1" dirty="0"/>
              <a:t>g</a:t>
            </a:r>
            <a:r>
              <a:rPr lang="nl-NL" sz="2400" dirty="0"/>
              <a:t> van het materiaal van zo’n prisma </a:t>
            </a:r>
            <a:r>
              <a:rPr lang="nl-NL" sz="2400" dirty="0" smtClean="0"/>
              <a:t>geldt:</a:t>
            </a:r>
            <a:endParaRPr lang="nl-NL" sz="2400" dirty="0"/>
          </a:p>
          <a:p>
            <a:pPr marL="0" indent="0">
              <a:buFontTx/>
              <a:buNone/>
              <a:defRPr/>
            </a:pPr>
            <a:r>
              <a:rPr lang="nl-NL" sz="2400" dirty="0"/>
              <a:t>A</a:t>
            </a:r>
            <a:r>
              <a:rPr lang="nl-NL" sz="2400" i="1" dirty="0"/>
              <a:t> </a:t>
            </a:r>
            <a:r>
              <a:rPr lang="nl-NL" sz="2400" i="1" dirty="0" smtClean="0"/>
              <a:t> g </a:t>
            </a:r>
            <a:r>
              <a:rPr lang="nl-NL" sz="2400" dirty="0" smtClean="0"/>
              <a:t>is </a:t>
            </a:r>
            <a:r>
              <a:rPr lang="nl-NL" sz="2400" dirty="0"/>
              <a:t>kleiner dan 45°</a:t>
            </a:r>
          </a:p>
          <a:p>
            <a:pPr marL="0" indent="0">
              <a:buFontTx/>
              <a:buNone/>
              <a:defRPr/>
            </a:pPr>
            <a:r>
              <a:rPr lang="nl-NL" sz="2400" dirty="0"/>
              <a:t>B  </a:t>
            </a:r>
            <a:r>
              <a:rPr lang="nl-NL" sz="2400" i="1" dirty="0" smtClean="0"/>
              <a:t>g</a:t>
            </a:r>
            <a:r>
              <a:rPr lang="nl-NL" sz="2400" dirty="0" smtClean="0"/>
              <a:t> is </a:t>
            </a:r>
            <a:r>
              <a:rPr lang="nl-NL" sz="2400" dirty="0"/>
              <a:t>gelijk aan 45°</a:t>
            </a:r>
          </a:p>
          <a:p>
            <a:pPr marL="0" indent="0">
              <a:buFontTx/>
              <a:buNone/>
              <a:defRPr/>
            </a:pPr>
            <a:r>
              <a:rPr lang="nl-NL" sz="2400" dirty="0"/>
              <a:t>C  </a:t>
            </a:r>
            <a:r>
              <a:rPr lang="nl-NL" sz="2400" i="1" dirty="0" smtClean="0"/>
              <a:t>g</a:t>
            </a:r>
            <a:r>
              <a:rPr lang="nl-NL" sz="2400" dirty="0" smtClean="0"/>
              <a:t> is </a:t>
            </a:r>
            <a:r>
              <a:rPr lang="nl-NL" sz="2400" dirty="0"/>
              <a:t>groter dan 45°</a:t>
            </a:r>
          </a:p>
          <a:p>
            <a:pPr>
              <a:defRPr/>
            </a:pPr>
            <a:endParaRPr lang="nl-NL" dirty="0"/>
          </a:p>
        </p:txBody>
      </p:sp>
      <p:pic>
        <p:nvPicPr>
          <p:cNvPr id="24579" name="Picture 2" descr="P:\GD\vo\CentEx\Ex2009-2\havo092\nah092\nah092-44.eps"/>
          <p:cNvPicPr>
            <a:picLocks noChangeAspect="1" noChangeArrowheads="1"/>
          </p:cNvPicPr>
          <p:nvPr/>
        </p:nvPicPr>
        <p:blipFill>
          <a:blip r:embed="rId2"/>
          <a:srcRect/>
          <a:stretch>
            <a:fillRect/>
          </a:stretch>
        </p:blipFill>
        <p:spPr bwMode="auto">
          <a:xfrm>
            <a:off x="4427538" y="4652963"/>
            <a:ext cx="2184400" cy="1803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Presentatie2007">
  <a:themeElements>
    <a:clrScheme name="Presentatie2007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79AB"/>
      </a:hlink>
      <a:folHlink>
        <a:srgbClr val="99CC00"/>
      </a:folHlink>
    </a:clrScheme>
    <a:fontScheme name="Presentatie2007">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e20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e20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e20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e20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e20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e20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e20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e20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e20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e20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e20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e20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resentatie2007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79AB"/>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Presentatie2007</Template>
  <TotalTime>5</TotalTime>
  <Words>1188</Words>
  <Application>Microsoft Office PowerPoint</Application>
  <PresentationFormat>On-screen Show (4:3)</PresentationFormat>
  <Paragraphs>245</Paragraphs>
  <Slides>24</Slides>
  <Notes>2</Notes>
  <HiddenSlides>2</HiddenSlides>
  <MMClips>0</MMClips>
  <ScaleCrop>false</ScaleCrop>
  <HeadingPairs>
    <vt:vector size="6" baseType="variant">
      <vt:variant>
        <vt:lpstr>Fonts Used</vt:lpstr>
      </vt:variant>
      <vt:variant>
        <vt:i4>2</vt:i4>
      </vt:variant>
      <vt:variant>
        <vt:lpstr>Design Template</vt:lpstr>
      </vt:variant>
      <vt:variant>
        <vt:i4>2</vt:i4>
      </vt:variant>
      <vt:variant>
        <vt:lpstr>Slide Titles</vt:lpstr>
      </vt:variant>
      <vt:variant>
        <vt:i4>24</vt:i4>
      </vt:variant>
    </vt:vector>
  </HeadingPairs>
  <TitlesOfParts>
    <vt:vector size="28" baseType="lpstr">
      <vt:lpstr>Arial</vt:lpstr>
      <vt:lpstr>Wingdings</vt:lpstr>
      <vt:lpstr>Presentatie2007</vt:lpstr>
      <vt:lpstr>Presentatie2007</vt:lpstr>
      <vt:lpstr>Examenprogramma  Nieuwe Natuurkunde havo</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lpstr>Examenprogramma nieuwe natuurkunde</vt:lpstr>
    </vt:vector>
  </TitlesOfParts>
  <Company>Cito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Nieuwe examenprogramma biologie havo/vwo</dc:title>
  <dc:creator>Jose Bruens</dc:creator>
  <cp:lastModifiedBy>Facility Management</cp:lastModifiedBy>
  <cp:revision>94</cp:revision>
  <cp:lastPrinted>2011-10-18T12:57:03Z</cp:lastPrinted>
  <dcterms:created xsi:type="dcterms:W3CDTF">2011-10-13T12:58:30Z</dcterms:created>
  <dcterms:modified xsi:type="dcterms:W3CDTF">2011-12-16T16:11:26Z</dcterms:modified>
</cp:coreProperties>
</file>